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64" r:id="rId4"/>
    <p:sldId id="261" r:id="rId5"/>
    <p:sldId id="259" r:id="rId6"/>
    <p:sldId id="257" r:id="rId7"/>
    <p:sldId id="260" r:id="rId8"/>
    <p:sldId id="25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中原健悟" initials="中原健悟" lastIdx="8" clrIdx="0">
    <p:extLst>
      <p:ext uri="{19B8F6BF-5375-455C-9EA6-DF929625EA0E}">
        <p15:presenceInfo xmlns:p15="http://schemas.microsoft.com/office/powerpoint/2012/main" userId="27c7e75386626e8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5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9108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158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67034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85097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19768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44916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9400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0654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63749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028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dirty="0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22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AE1F8-EAE9-48A4-B1B2-F6ED39724FAC}" type="datetimeFigureOut">
              <a:rPr kumimoji="1" lang="ja-JP" altLang="en-US" smtClean="0"/>
              <a:t>2016/10/14</a:t>
            </a:fld>
            <a:endParaRPr kumimoji="1"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4C24C-0A97-468D-B309-11BDB1C7F54D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9684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9796" y="171876"/>
            <a:ext cx="7904408" cy="1763263"/>
          </a:xfrm>
        </p:spPr>
        <p:txBody>
          <a:bodyPr>
            <a:noAutofit/>
          </a:bodyPr>
          <a:lstStyle/>
          <a:p>
            <a:r>
              <a:rPr lang="en-US" altLang="ja-JP" dirty="0" smtClean="0">
                <a:latin typeface="+mn-lt"/>
              </a:rPr>
              <a:t>Genetic-recombination</a:t>
            </a:r>
            <a:r>
              <a:rPr lang="en-US" altLang="ja-JP" b="1" dirty="0" smtClean="0">
                <a:latin typeface="+mn-lt"/>
              </a:rPr>
              <a:t> </a:t>
            </a:r>
            <a:r>
              <a:rPr lang="en-US" altLang="ja-JP" dirty="0" smtClean="0">
                <a:latin typeface="+mn-lt"/>
              </a:rPr>
              <a:t>Supplement</a:t>
            </a:r>
            <a:endParaRPr kumimoji="1" lang="ja-JP" altLang="en-US" dirty="0">
              <a:latin typeface="+mn-lt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619796" y="2380969"/>
            <a:ext cx="2083592" cy="2001173"/>
            <a:chOff x="580326" y="4627071"/>
            <a:chExt cx="2083592" cy="2001173"/>
          </a:xfrm>
        </p:grpSpPr>
        <p:sp>
          <p:nvSpPr>
            <p:cNvPr id="16" name="フリーフォーム 15"/>
            <p:cNvSpPr/>
            <p:nvPr/>
          </p:nvSpPr>
          <p:spPr>
            <a:xfrm>
              <a:off x="580326" y="4627071"/>
              <a:ext cx="2083591" cy="1980640"/>
            </a:xfrm>
            <a:custGeom>
              <a:avLst/>
              <a:gdLst>
                <a:gd name="connsiteX0" fmla="*/ 1073545 w 2083591"/>
                <a:gd name="connsiteY0" fmla="*/ 80101 h 1980640"/>
                <a:gd name="connsiteX1" fmla="*/ 1280279 w 2083591"/>
                <a:gd name="connsiteY1" fmla="*/ 16491 h 1980640"/>
                <a:gd name="connsiteX2" fmla="*/ 1383646 w 2083591"/>
                <a:gd name="connsiteY2" fmla="*/ 326592 h 1980640"/>
                <a:gd name="connsiteX3" fmla="*/ 1725552 w 2083591"/>
                <a:gd name="connsiteY3" fmla="*/ 223225 h 1980640"/>
                <a:gd name="connsiteX4" fmla="*/ 1757357 w 2083591"/>
                <a:gd name="connsiteY4" fmla="*/ 612839 h 1980640"/>
                <a:gd name="connsiteX5" fmla="*/ 2083361 w 2083591"/>
                <a:gd name="connsiteY5" fmla="*/ 716206 h 1980640"/>
                <a:gd name="connsiteX6" fmla="*/ 1813017 w 2083591"/>
                <a:gd name="connsiteY6" fmla="*/ 1018355 h 1980640"/>
                <a:gd name="connsiteX7" fmla="*/ 2051556 w 2083591"/>
                <a:gd name="connsiteY7" fmla="*/ 1272797 h 1980640"/>
                <a:gd name="connsiteX8" fmla="*/ 1677844 w 2083591"/>
                <a:gd name="connsiteY8" fmla="*/ 1407969 h 1980640"/>
                <a:gd name="connsiteX9" fmla="*/ 1781211 w 2083591"/>
                <a:gd name="connsiteY9" fmla="*/ 1733972 h 1980640"/>
                <a:gd name="connsiteX10" fmla="*/ 1359792 w 2083591"/>
                <a:gd name="connsiteY10" fmla="*/ 1678313 h 1980640"/>
                <a:gd name="connsiteX11" fmla="*/ 1264377 w 2083591"/>
                <a:gd name="connsiteY11" fmla="*/ 1980463 h 1980640"/>
                <a:gd name="connsiteX12" fmla="*/ 970178 w 2083591"/>
                <a:gd name="connsiteY12" fmla="*/ 1726021 h 1980640"/>
                <a:gd name="connsiteX13" fmla="*/ 755493 w 2083591"/>
                <a:gd name="connsiteY13" fmla="*/ 1972512 h 1980640"/>
                <a:gd name="connsiteX14" fmla="*/ 660077 w 2083591"/>
                <a:gd name="connsiteY14" fmla="*/ 1654459 h 1980640"/>
                <a:gd name="connsiteX15" fmla="*/ 318171 w 2083591"/>
                <a:gd name="connsiteY15" fmla="*/ 1797583 h 1980640"/>
                <a:gd name="connsiteX16" fmla="*/ 429490 w 2083591"/>
                <a:gd name="connsiteY16" fmla="*/ 1352310 h 1980640"/>
                <a:gd name="connsiteX17" fmla="*/ 31924 w 2083591"/>
                <a:gd name="connsiteY17" fmla="*/ 1320505 h 1980640"/>
                <a:gd name="connsiteX18" fmla="*/ 270464 w 2083591"/>
                <a:gd name="connsiteY18" fmla="*/ 978599 h 1980640"/>
                <a:gd name="connsiteX19" fmla="*/ 119 w 2083591"/>
                <a:gd name="connsiteY19" fmla="*/ 732108 h 1980640"/>
                <a:gd name="connsiteX20" fmla="*/ 310220 w 2083591"/>
                <a:gd name="connsiteY20" fmla="*/ 604887 h 1980640"/>
                <a:gd name="connsiteX21" fmla="*/ 230707 w 2083591"/>
                <a:gd name="connsiteY21" fmla="*/ 382251 h 1980640"/>
                <a:gd name="connsiteX22" fmla="*/ 628272 w 2083591"/>
                <a:gd name="connsiteY22" fmla="*/ 350446 h 1980640"/>
                <a:gd name="connsiteX23" fmla="*/ 715737 w 2083591"/>
                <a:gd name="connsiteY23" fmla="*/ 588 h 1980640"/>
                <a:gd name="connsiteX24" fmla="*/ 938373 w 2083591"/>
                <a:gd name="connsiteY24" fmla="*/ 262981 h 1980640"/>
                <a:gd name="connsiteX25" fmla="*/ 1073545 w 2083591"/>
                <a:gd name="connsiteY25" fmla="*/ 80101 h 198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3591" h="1980640">
                  <a:moveTo>
                    <a:pt x="1073545" y="80101"/>
                  </a:moveTo>
                  <a:cubicBezTo>
                    <a:pt x="1130529" y="39019"/>
                    <a:pt x="1228596" y="-24591"/>
                    <a:pt x="1280279" y="16491"/>
                  </a:cubicBezTo>
                  <a:cubicBezTo>
                    <a:pt x="1331963" y="57573"/>
                    <a:pt x="1309434" y="292136"/>
                    <a:pt x="1383646" y="326592"/>
                  </a:cubicBezTo>
                  <a:cubicBezTo>
                    <a:pt x="1457858" y="361048"/>
                    <a:pt x="1663267" y="175517"/>
                    <a:pt x="1725552" y="223225"/>
                  </a:cubicBezTo>
                  <a:cubicBezTo>
                    <a:pt x="1787837" y="270933"/>
                    <a:pt x="1697722" y="530676"/>
                    <a:pt x="1757357" y="612839"/>
                  </a:cubicBezTo>
                  <a:cubicBezTo>
                    <a:pt x="1816992" y="695002"/>
                    <a:pt x="2074084" y="648620"/>
                    <a:pt x="2083361" y="716206"/>
                  </a:cubicBezTo>
                  <a:cubicBezTo>
                    <a:pt x="2092638" y="783792"/>
                    <a:pt x="1818318" y="925590"/>
                    <a:pt x="1813017" y="1018355"/>
                  </a:cubicBezTo>
                  <a:cubicBezTo>
                    <a:pt x="1807716" y="1111120"/>
                    <a:pt x="2074085" y="1207861"/>
                    <a:pt x="2051556" y="1272797"/>
                  </a:cubicBezTo>
                  <a:cubicBezTo>
                    <a:pt x="2029027" y="1337733"/>
                    <a:pt x="1722901" y="1331107"/>
                    <a:pt x="1677844" y="1407969"/>
                  </a:cubicBezTo>
                  <a:cubicBezTo>
                    <a:pt x="1632787" y="1484831"/>
                    <a:pt x="1834220" y="1688915"/>
                    <a:pt x="1781211" y="1733972"/>
                  </a:cubicBezTo>
                  <a:cubicBezTo>
                    <a:pt x="1728202" y="1779029"/>
                    <a:pt x="1445931" y="1637231"/>
                    <a:pt x="1359792" y="1678313"/>
                  </a:cubicBezTo>
                  <a:cubicBezTo>
                    <a:pt x="1273653" y="1719395"/>
                    <a:pt x="1329313" y="1972512"/>
                    <a:pt x="1264377" y="1980463"/>
                  </a:cubicBezTo>
                  <a:cubicBezTo>
                    <a:pt x="1199441" y="1988414"/>
                    <a:pt x="1054992" y="1727346"/>
                    <a:pt x="970178" y="1726021"/>
                  </a:cubicBezTo>
                  <a:cubicBezTo>
                    <a:pt x="885364" y="1724696"/>
                    <a:pt x="807176" y="1984439"/>
                    <a:pt x="755493" y="1972512"/>
                  </a:cubicBezTo>
                  <a:cubicBezTo>
                    <a:pt x="703810" y="1960585"/>
                    <a:pt x="732964" y="1683614"/>
                    <a:pt x="660077" y="1654459"/>
                  </a:cubicBezTo>
                  <a:cubicBezTo>
                    <a:pt x="587190" y="1625304"/>
                    <a:pt x="356602" y="1847941"/>
                    <a:pt x="318171" y="1797583"/>
                  </a:cubicBezTo>
                  <a:cubicBezTo>
                    <a:pt x="279740" y="1747225"/>
                    <a:pt x="477198" y="1431823"/>
                    <a:pt x="429490" y="1352310"/>
                  </a:cubicBezTo>
                  <a:cubicBezTo>
                    <a:pt x="381782" y="1272797"/>
                    <a:pt x="58428" y="1382790"/>
                    <a:pt x="31924" y="1320505"/>
                  </a:cubicBezTo>
                  <a:cubicBezTo>
                    <a:pt x="5420" y="1258220"/>
                    <a:pt x="275765" y="1076665"/>
                    <a:pt x="270464" y="978599"/>
                  </a:cubicBezTo>
                  <a:cubicBezTo>
                    <a:pt x="265163" y="880533"/>
                    <a:pt x="-6507" y="794393"/>
                    <a:pt x="119" y="732108"/>
                  </a:cubicBezTo>
                  <a:cubicBezTo>
                    <a:pt x="6745" y="669823"/>
                    <a:pt x="271789" y="663197"/>
                    <a:pt x="310220" y="604887"/>
                  </a:cubicBezTo>
                  <a:cubicBezTo>
                    <a:pt x="348651" y="546578"/>
                    <a:pt x="177698" y="424658"/>
                    <a:pt x="230707" y="382251"/>
                  </a:cubicBezTo>
                  <a:cubicBezTo>
                    <a:pt x="283716" y="339844"/>
                    <a:pt x="547434" y="414056"/>
                    <a:pt x="628272" y="350446"/>
                  </a:cubicBezTo>
                  <a:cubicBezTo>
                    <a:pt x="709110" y="286836"/>
                    <a:pt x="664054" y="15165"/>
                    <a:pt x="715737" y="588"/>
                  </a:cubicBezTo>
                  <a:cubicBezTo>
                    <a:pt x="767420" y="-13989"/>
                    <a:pt x="880064" y="247078"/>
                    <a:pt x="938373" y="262981"/>
                  </a:cubicBezTo>
                  <a:cubicBezTo>
                    <a:pt x="996682" y="278884"/>
                    <a:pt x="1016561" y="121183"/>
                    <a:pt x="1073545" y="80101"/>
                  </a:cubicBez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7" name="フリーフォーム 16"/>
            <p:cNvSpPr/>
            <p:nvPr/>
          </p:nvSpPr>
          <p:spPr>
            <a:xfrm rot="841328">
              <a:off x="580327" y="4647604"/>
              <a:ext cx="2083591" cy="1980640"/>
            </a:xfrm>
            <a:custGeom>
              <a:avLst/>
              <a:gdLst>
                <a:gd name="connsiteX0" fmla="*/ 1073545 w 2083591"/>
                <a:gd name="connsiteY0" fmla="*/ 80101 h 1980640"/>
                <a:gd name="connsiteX1" fmla="*/ 1280279 w 2083591"/>
                <a:gd name="connsiteY1" fmla="*/ 16491 h 1980640"/>
                <a:gd name="connsiteX2" fmla="*/ 1383646 w 2083591"/>
                <a:gd name="connsiteY2" fmla="*/ 326592 h 1980640"/>
                <a:gd name="connsiteX3" fmla="*/ 1725552 w 2083591"/>
                <a:gd name="connsiteY3" fmla="*/ 223225 h 1980640"/>
                <a:gd name="connsiteX4" fmla="*/ 1757357 w 2083591"/>
                <a:gd name="connsiteY4" fmla="*/ 612839 h 1980640"/>
                <a:gd name="connsiteX5" fmla="*/ 2083361 w 2083591"/>
                <a:gd name="connsiteY5" fmla="*/ 716206 h 1980640"/>
                <a:gd name="connsiteX6" fmla="*/ 1813017 w 2083591"/>
                <a:gd name="connsiteY6" fmla="*/ 1018355 h 1980640"/>
                <a:gd name="connsiteX7" fmla="*/ 2051556 w 2083591"/>
                <a:gd name="connsiteY7" fmla="*/ 1272797 h 1980640"/>
                <a:gd name="connsiteX8" fmla="*/ 1677844 w 2083591"/>
                <a:gd name="connsiteY8" fmla="*/ 1407969 h 1980640"/>
                <a:gd name="connsiteX9" fmla="*/ 1781211 w 2083591"/>
                <a:gd name="connsiteY9" fmla="*/ 1733972 h 1980640"/>
                <a:gd name="connsiteX10" fmla="*/ 1359792 w 2083591"/>
                <a:gd name="connsiteY10" fmla="*/ 1678313 h 1980640"/>
                <a:gd name="connsiteX11" fmla="*/ 1264377 w 2083591"/>
                <a:gd name="connsiteY11" fmla="*/ 1980463 h 1980640"/>
                <a:gd name="connsiteX12" fmla="*/ 970178 w 2083591"/>
                <a:gd name="connsiteY12" fmla="*/ 1726021 h 1980640"/>
                <a:gd name="connsiteX13" fmla="*/ 755493 w 2083591"/>
                <a:gd name="connsiteY13" fmla="*/ 1972512 h 1980640"/>
                <a:gd name="connsiteX14" fmla="*/ 660077 w 2083591"/>
                <a:gd name="connsiteY14" fmla="*/ 1654459 h 1980640"/>
                <a:gd name="connsiteX15" fmla="*/ 318171 w 2083591"/>
                <a:gd name="connsiteY15" fmla="*/ 1797583 h 1980640"/>
                <a:gd name="connsiteX16" fmla="*/ 429490 w 2083591"/>
                <a:gd name="connsiteY16" fmla="*/ 1352310 h 1980640"/>
                <a:gd name="connsiteX17" fmla="*/ 31924 w 2083591"/>
                <a:gd name="connsiteY17" fmla="*/ 1320505 h 1980640"/>
                <a:gd name="connsiteX18" fmla="*/ 270464 w 2083591"/>
                <a:gd name="connsiteY18" fmla="*/ 978599 h 1980640"/>
                <a:gd name="connsiteX19" fmla="*/ 119 w 2083591"/>
                <a:gd name="connsiteY19" fmla="*/ 732108 h 1980640"/>
                <a:gd name="connsiteX20" fmla="*/ 310220 w 2083591"/>
                <a:gd name="connsiteY20" fmla="*/ 604887 h 1980640"/>
                <a:gd name="connsiteX21" fmla="*/ 230707 w 2083591"/>
                <a:gd name="connsiteY21" fmla="*/ 382251 h 1980640"/>
                <a:gd name="connsiteX22" fmla="*/ 628272 w 2083591"/>
                <a:gd name="connsiteY22" fmla="*/ 350446 h 1980640"/>
                <a:gd name="connsiteX23" fmla="*/ 715737 w 2083591"/>
                <a:gd name="connsiteY23" fmla="*/ 588 h 1980640"/>
                <a:gd name="connsiteX24" fmla="*/ 938373 w 2083591"/>
                <a:gd name="connsiteY24" fmla="*/ 262981 h 1980640"/>
                <a:gd name="connsiteX25" fmla="*/ 1073545 w 2083591"/>
                <a:gd name="connsiteY25" fmla="*/ 80101 h 198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3591" h="1980640">
                  <a:moveTo>
                    <a:pt x="1073545" y="80101"/>
                  </a:moveTo>
                  <a:cubicBezTo>
                    <a:pt x="1130529" y="39019"/>
                    <a:pt x="1228596" y="-24591"/>
                    <a:pt x="1280279" y="16491"/>
                  </a:cubicBezTo>
                  <a:cubicBezTo>
                    <a:pt x="1331963" y="57573"/>
                    <a:pt x="1309434" y="292136"/>
                    <a:pt x="1383646" y="326592"/>
                  </a:cubicBezTo>
                  <a:cubicBezTo>
                    <a:pt x="1457858" y="361048"/>
                    <a:pt x="1663267" y="175517"/>
                    <a:pt x="1725552" y="223225"/>
                  </a:cubicBezTo>
                  <a:cubicBezTo>
                    <a:pt x="1787837" y="270933"/>
                    <a:pt x="1697722" y="530676"/>
                    <a:pt x="1757357" y="612839"/>
                  </a:cubicBezTo>
                  <a:cubicBezTo>
                    <a:pt x="1816992" y="695002"/>
                    <a:pt x="2074084" y="648620"/>
                    <a:pt x="2083361" y="716206"/>
                  </a:cubicBezTo>
                  <a:cubicBezTo>
                    <a:pt x="2092638" y="783792"/>
                    <a:pt x="1818318" y="925590"/>
                    <a:pt x="1813017" y="1018355"/>
                  </a:cubicBezTo>
                  <a:cubicBezTo>
                    <a:pt x="1807716" y="1111120"/>
                    <a:pt x="2074085" y="1207861"/>
                    <a:pt x="2051556" y="1272797"/>
                  </a:cubicBezTo>
                  <a:cubicBezTo>
                    <a:pt x="2029027" y="1337733"/>
                    <a:pt x="1722901" y="1331107"/>
                    <a:pt x="1677844" y="1407969"/>
                  </a:cubicBezTo>
                  <a:cubicBezTo>
                    <a:pt x="1632787" y="1484831"/>
                    <a:pt x="1834220" y="1688915"/>
                    <a:pt x="1781211" y="1733972"/>
                  </a:cubicBezTo>
                  <a:cubicBezTo>
                    <a:pt x="1728202" y="1779029"/>
                    <a:pt x="1445931" y="1637231"/>
                    <a:pt x="1359792" y="1678313"/>
                  </a:cubicBezTo>
                  <a:cubicBezTo>
                    <a:pt x="1273653" y="1719395"/>
                    <a:pt x="1329313" y="1972512"/>
                    <a:pt x="1264377" y="1980463"/>
                  </a:cubicBezTo>
                  <a:cubicBezTo>
                    <a:pt x="1199441" y="1988414"/>
                    <a:pt x="1054992" y="1727346"/>
                    <a:pt x="970178" y="1726021"/>
                  </a:cubicBezTo>
                  <a:cubicBezTo>
                    <a:pt x="885364" y="1724696"/>
                    <a:pt x="807176" y="1984439"/>
                    <a:pt x="755493" y="1972512"/>
                  </a:cubicBezTo>
                  <a:cubicBezTo>
                    <a:pt x="703810" y="1960585"/>
                    <a:pt x="732964" y="1683614"/>
                    <a:pt x="660077" y="1654459"/>
                  </a:cubicBezTo>
                  <a:cubicBezTo>
                    <a:pt x="587190" y="1625304"/>
                    <a:pt x="356602" y="1847941"/>
                    <a:pt x="318171" y="1797583"/>
                  </a:cubicBezTo>
                  <a:cubicBezTo>
                    <a:pt x="279740" y="1747225"/>
                    <a:pt x="477198" y="1431823"/>
                    <a:pt x="429490" y="1352310"/>
                  </a:cubicBezTo>
                  <a:cubicBezTo>
                    <a:pt x="381782" y="1272797"/>
                    <a:pt x="58428" y="1382790"/>
                    <a:pt x="31924" y="1320505"/>
                  </a:cubicBezTo>
                  <a:cubicBezTo>
                    <a:pt x="5420" y="1258220"/>
                    <a:pt x="275765" y="1076665"/>
                    <a:pt x="270464" y="978599"/>
                  </a:cubicBezTo>
                  <a:cubicBezTo>
                    <a:pt x="265163" y="880533"/>
                    <a:pt x="-6507" y="794393"/>
                    <a:pt x="119" y="732108"/>
                  </a:cubicBezTo>
                  <a:cubicBezTo>
                    <a:pt x="6745" y="669823"/>
                    <a:pt x="271789" y="663197"/>
                    <a:pt x="310220" y="604887"/>
                  </a:cubicBezTo>
                  <a:cubicBezTo>
                    <a:pt x="348651" y="546578"/>
                    <a:pt x="177698" y="424658"/>
                    <a:pt x="230707" y="382251"/>
                  </a:cubicBezTo>
                  <a:cubicBezTo>
                    <a:pt x="283716" y="339844"/>
                    <a:pt x="547434" y="414056"/>
                    <a:pt x="628272" y="350446"/>
                  </a:cubicBezTo>
                  <a:cubicBezTo>
                    <a:pt x="709110" y="286836"/>
                    <a:pt x="664054" y="15165"/>
                    <a:pt x="715737" y="588"/>
                  </a:cubicBezTo>
                  <a:cubicBezTo>
                    <a:pt x="767420" y="-13989"/>
                    <a:pt x="880064" y="247078"/>
                    <a:pt x="938373" y="262981"/>
                  </a:cubicBezTo>
                  <a:cubicBezTo>
                    <a:pt x="996682" y="278884"/>
                    <a:pt x="1016561" y="121183"/>
                    <a:pt x="1073545" y="80101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</p:grpSp>
      <p:pic>
        <p:nvPicPr>
          <p:cNvPr id="18" name="図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233" y="4549212"/>
            <a:ext cx="2695410" cy="1719928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1" t="7744" r="7760" b="7612"/>
          <a:stretch/>
        </p:blipFill>
        <p:spPr>
          <a:xfrm>
            <a:off x="5819579" y="2342872"/>
            <a:ext cx="2240922" cy="220634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9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0" y="1583141"/>
            <a:ext cx="89143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/>
              <a:t>DNA</a:t>
            </a:r>
            <a:r>
              <a:rPr lang="ja-JP" altLang="en-US" sz="2800" b="1" dirty="0" smtClean="0"/>
              <a:t>・・・</a:t>
            </a:r>
            <a:r>
              <a:rPr lang="en-US" altLang="ja-JP" sz="2800" dirty="0" smtClean="0"/>
              <a:t>  A material </a:t>
            </a:r>
            <a:r>
              <a:rPr lang="en-US" altLang="ja-JP" sz="2800" dirty="0"/>
              <a:t>that </a:t>
            </a:r>
            <a:r>
              <a:rPr lang="en-US" altLang="ja-JP" sz="2800" dirty="0" smtClean="0"/>
              <a:t>carries </a:t>
            </a:r>
            <a:r>
              <a:rPr lang="en-US" altLang="ja-JP" sz="2800" dirty="0"/>
              <a:t>the genetic </a:t>
            </a:r>
            <a:r>
              <a:rPr lang="en-US" altLang="ja-JP" sz="2800" dirty="0" smtClean="0"/>
              <a:t>information.</a:t>
            </a:r>
          </a:p>
          <a:p>
            <a:endParaRPr lang="en-US" altLang="ja-JP" sz="2800" dirty="0"/>
          </a:p>
          <a:p>
            <a:r>
              <a:rPr lang="en-US" altLang="ja-JP" sz="2800" b="1" dirty="0" smtClean="0"/>
              <a:t>Gene</a:t>
            </a:r>
            <a:r>
              <a:rPr lang="ja-JP" altLang="en-US" sz="2800" b="1" dirty="0" smtClean="0"/>
              <a:t>・・・ </a:t>
            </a:r>
            <a:r>
              <a:rPr lang="en-US" altLang="ja-JP" sz="2800" dirty="0" smtClean="0"/>
              <a:t>The </a:t>
            </a:r>
            <a:r>
              <a:rPr lang="en-US" altLang="ja-JP" sz="2800" dirty="0"/>
              <a:t>location that has been recorded on the DNA</a:t>
            </a:r>
            <a:r>
              <a:rPr lang="en-US" altLang="ja-JP" sz="2800" dirty="0" smtClean="0"/>
              <a:t>,</a:t>
            </a:r>
          </a:p>
          <a:p>
            <a:r>
              <a:rPr lang="en-US" altLang="ja-JP" sz="2800" dirty="0" smtClean="0"/>
              <a:t> </a:t>
            </a:r>
            <a:r>
              <a:rPr lang="en-US" altLang="ja-JP" sz="2800" dirty="0"/>
              <a:t>how to make a </a:t>
            </a:r>
            <a:r>
              <a:rPr lang="en-US" altLang="ja-JP" sz="2800" dirty="0" smtClean="0"/>
              <a:t>protein.</a:t>
            </a:r>
          </a:p>
          <a:p>
            <a:endParaRPr lang="en-US" altLang="ja-JP" sz="2800" dirty="0"/>
          </a:p>
          <a:p>
            <a:r>
              <a:rPr lang="en-US" altLang="ja-JP" sz="2800" b="1" dirty="0" smtClean="0"/>
              <a:t>Genome</a:t>
            </a:r>
            <a:r>
              <a:rPr lang="ja-JP" altLang="en-US" sz="2800" b="1" dirty="0" smtClean="0"/>
              <a:t>・・・ </a:t>
            </a:r>
            <a:r>
              <a:rPr lang="en-US" altLang="ja-JP" sz="2800" dirty="0" smtClean="0"/>
              <a:t>The complete </a:t>
            </a:r>
            <a:r>
              <a:rPr lang="en-US" altLang="ja-JP" sz="2800" dirty="0"/>
              <a:t>set of genetic information </a:t>
            </a:r>
            <a:r>
              <a:rPr lang="en-US" altLang="ja-JP" sz="2800" dirty="0" smtClean="0"/>
              <a:t>necessary </a:t>
            </a:r>
            <a:r>
              <a:rPr lang="en-US" altLang="ja-JP" sz="2800" dirty="0"/>
              <a:t>for </a:t>
            </a:r>
            <a:r>
              <a:rPr lang="en-US" altLang="ja-JP" sz="2800" dirty="0" smtClean="0"/>
              <a:t>biological</a:t>
            </a:r>
            <a:r>
              <a:rPr lang="en-US" altLang="ja-JP" sz="2800" dirty="0"/>
              <a:t>.</a:t>
            </a:r>
            <a:endParaRPr lang="en-US" altLang="ja-JP" sz="2800" dirty="0" smtClean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544428" y="379948"/>
            <a:ext cx="59211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dirty="0" smtClean="0"/>
              <a:t>Basic</a:t>
            </a:r>
            <a:r>
              <a:rPr kumimoji="1" lang="ja-JP" altLang="en-US" sz="5400" dirty="0" smtClean="0"/>
              <a:t> </a:t>
            </a:r>
            <a:r>
              <a:rPr lang="en-US" altLang="ja-JP" sz="5400" dirty="0" smtClean="0"/>
              <a:t>Genetic</a:t>
            </a:r>
            <a:r>
              <a:rPr kumimoji="1" lang="en-US" altLang="ja-JP" sz="5400" dirty="0" smtClean="0"/>
              <a:t> </a:t>
            </a:r>
            <a:r>
              <a:rPr lang="en-US" altLang="ja-JP" sz="5400" dirty="0"/>
              <a:t>W</a:t>
            </a:r>
            <a:r>
              <a:rPr kumimoji="1" lang="en-US" altLang="ja-JP" sz="5400" dirty="0" smtClean="0"/>
              <a:t>ords</a:t>
            </a:r>
            <a:endParaRPr kumimoji="1" lang="ja-JP" altLang="en-US" sz="54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18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コンテンツ プレースホルダ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41" y="2279177"/>
            <a:ext cx="2457151" cy="397971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032141" y="303339"/>
            <a:ext cx="74603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i="1" dirty="0" smtClean="0"/>
              <a:t>E. </a:t>
            </a:r>
            <a:r>
              <a:rPr lang="en-US" altLang="ja-JP" sz="5400" i="1" dirty="0"/>
              <a:t>c</a:t>
            </a:r>
            <a:r>
              <a:rPr kumimoji="1" lang="en-US" altLang="ja-JP" sz="5400" i="1" dirty="0" smtClean="0"/>
              <a:t>oli  </a:t>
            </a:r>
            <a:r>
              <a:rPr kumimoji="1" lang="en-US" altLang="ja-JP" sz="5400" dirty="0" smtClean="0"/>
              <a:t>has a genome DNA</a:t>
            </a:r>
            <a:endParaRPr kumimoji="1" lang="ja-JP" altLang="en-US" sz="5400" i="1" dirty="0"/>
          </a:p>
        </p:txBody>
      </p:sp>
      <p:sp>
        <p:nvSpPr>
          <p:cNvPr id="10" name="円形吹き出し 9"/>
          <p:cNvSpPr/>
          <p:nvPr/>
        </p:nvSpPr>
        <p:spPr>
          <a:xfrm>
            <a:off x="3753134" y="1550204"/>
            <a:ext cx="4585648" cy="3070746"/>
          </a:xfrm>
          <a:prstGeom prst="wedgeEllipseCallout">
            <a:avLst>
              <a:gd name="adj1" fmla="val -84059"/>
              <a:gd name="adj2" fmla="val 6309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ドーナツ 10"/>
          <p:cNvSpPr/>
          <p:nvPr/>
        </p:nvSpPr>
        <p:spPr>
          <a:xfrm rot="980632">
            <a:off x="7008595" y="2404459"/>
            <a:ext cx="475505" cy="416778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2" name="ドーナツ 11"/>
          <p:cNvSpPr/>
          <p:nvPr/>
        </p:nvSpPr>
        <p:spPr>
          <a:xfrm rot="1270782">
            <a:off x="7294470" y="2528187"/>
            <a:ext cx="537843" cy="443249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ドーナツ 12"/>
          <p:cNvSpPr/>
          <p:nvPr/>
        </p:nvSpPr>
        <p:spPr>
          <a:xfrm rot="853751">
            <a:off x="6539428" y="1954884"/>
            <a:ext cx="470204" cy="440076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ドーナツ 13"/>
          <p:cNvSpPr/>
          <p:nvPr/>
        </p:nvSpPr>
        <p:spPr>
          <a:xfrm rot="853751">
            <a:off x="7077535" y="3704902"/>
            <a:ext cx="470204" cy="347327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5" name="ドーナツ 14"/>
          <p:cNvSpPr/>
          <p:nvPr/>
        </p:nvSpPr>
        <p:spPr>
          <a:xfrm rot="20248274">
            <a:off x="7710744" y="3452738"/>
            <a:ext cx="234002" cy="463329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6" name="ドーナツ 15"/>
          <p:cNvSpPr/>
          <p:nvPr/>
        </p:nvSpPr>
        <p:spPr>
          <a:xfrm rot="20583595">
            <a:off x="6284823" y="3235990"/>
            <a:ext cx="470204" cy="646351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ドーナツ 16"/>
          <p:cNvSpPr/>
          <p:nvPr/>
        </p:nvSpPr>
        <p:spPr>
          <a:xfrm rot="20583595">
            <a:off x="6839803" y="3065556"/>
            <a:ext cx="457392" cy="329076"/>
          </a:xfrm>
          <a:prstGeom prst="donut">
            <a:avLst>
              <a:gd name="adj" fmla="val 83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8" name="アーチ 17"/>
          <p:cNvSpPr/>
          <p:nvPr/>
        </p:nvSpPr>
        <p:spPr>
          <a:xfrm rot="13468464">
            <a:off x="4423415" y="2968389"/>
            <a:ext cx="914400" cy="914400"/>
          </a:xfrm>
          <a:prstGeom prst="blockArc">
            <a:avLst>
              <a:gd name="adj1" fmla="val 9079007"/>
              <a:gd name="adj2" fmla="val 0"/>
              <a:gd name="adj3" fmla="val 387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0" name="減算記号 19"/>
          <p:cNvSpPr/>
          <p:nvPr/>
        </p:nvSpPr>
        <p:spPr>
          <a:xfrm rot="6457107">
            <a:off x="4973455" y="3203793"/>
            <a:ext cx="832818" cy="168758"/>
          </a:xfrm>
          <a:prstGeom prst="mathMinus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減算記号 20"/>
          <p:cNvSpPr/>
          <p:nvPr/>
        </p:nvSpPr>
        <p:spPr>
          <a:xfrm rot="9118109">
            <a:off x="4412700" y="2895064"/>
            <a:ext cx="832818" cy="168758"/>
          </a:xfrm>
          <a:prstGeom prst="mathMinus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ドーナツ 21"/>
          <p:cNvSpPr/>
          <p:nvPr/>
        </p:nvSpPr>
        <p:spPr>
          <a:xfrm rot="4959435">
            <a:off x="4194842" y="3101648"/>
            <a:ext cx="1254952" cy="527290"/>
          </a:xfrm>
          <a:prstGeom prst="donut">
            <a:avLst>
              <a:gd name="adj" fmla="val 612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3" name="アーチ 22"/>
          <p:cNvSpPr/>
          <p:nvPr/>
        </p:nvSpPr>
        <p:spPr>
          <a:xfrm rot="3348603">
            <a:off x="4872069" y="2939866"/>
            <a:ext cx="935970" cy="524735"/>
          </a:xfrm>
          <a:prstGeom prst="blockArc">
            <a:avLst>
              <a:gd name="adj1" fmla="val 10800000"/>
              <a:gd name="adj2" fmla="val 20883811"/>
              <a:gd name="adj3" fmla="val 911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ドーナツ 23"/>
          <p:cNvSpPr/>
          <p:nvPr/>
        </p:nvSpPr>
        <p:spPr>
          <a:xfrm rot="20600810">
            <a:off x="4866602" y="2559770"/>
            <a:ext cx="385219" cy="1243477"/>
          </a:xfrm>
          <a:prstGeom prst="donut">
            <a:avLst>
              <a:gd name="adj" fmla="val 118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減算記号 25"/>
          <p:cNvSpPr/>
          <p:nvPr/>
        </p:nvSpPr>
        <p:spPr>
          <a:xfrm rot="12300222">
            <a:off x="4407902" y="3161982"/>
            <a:ext cx="828830" cy="189149"/>
          </a:xfrm>
          <a:prstGeom prst="mathMinus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減算記号 26"/>
          <p:cNvSpPr/>
          <p:nvPr/>
        </p:nvSpPr>
        <p:spPr>
          <a:xfrm rot="12229692">
            <a:off x="4645119" y="3264257"/>
            <a:ext cx="884735" cy="210496"/>
          </a:xfrm>
          <a:prstGeom prst="mathMinus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ドーナツ 27"/>
          <p:cNvSpPr/>
          <p:nvPr/>
        </p:nvSpPr>
        <p:spPr>
          <a:xfrm rot="2632326">
            <a:off x="4805402" y="2646671"/>
            <a:ext cx="158632" cy="1175976"/>
          </a:xfrm>
          <a:prstGeom prst="don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9" name="ドーナツ 28"/>
          <p:cNvSpPr/>
          <p:nvPr/>
        </p:nvSpPr>
        <p:spPr>
          <a:xfrm rot="2632326">
            <a:off x="4906937" y="2708921"/>
            <a:ext cx="158632" cy="1175976"/>
          </a:xfrm>
          <a:prstGeom prst="don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0" name="ドーナツ 29"/>
          <p:cNvSpPr/>
          <p:nvPr/>
        </p:nvSpPr>
        <p:spPr>
          <a:xfrm rot="660150">
            <a:off x="4884717" y="2833061"/>
            <a:ext cx="191236" cy="1175976"/>
          </a:xfrm>
          <a:prstGeom prst="don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2" name="ドーナツ 31"/>
          <p:cNvSpPr/>
          <p:nvPr/>
        </p:nvSpPr>
        <p:spPr>
          <a:xfrm rot="20747451">
            <a:off x="4688729" y="2799146"/>
            <a:ext cx="176355" cy="1175976"/>
          </a:xfrm>
          <a:prstGeom prst="don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4" name="ドーナツ 33"/>
          <p:cNvSpPr/>
          <p:nvPr/>
        </p:nvSpPr>
        <p:spPr>
          <a:xfrm>
            <a:off x="4752401" y="3256982"/>
            <a:ext cx="914400" cy="359282"/>
          </a:xfrm>
          <a:prstGeom prst="donut">
            <a:avLst>
              <a:gd name="adj" fmla="val 92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6" name="ドーナツ 35"/>
          <p:cNvSpPr/>
          <p:nvPr/>
        </p:nvSpPr>
        <p:spPr>
          <a:xfrm rot="1140804">
            <a:off x="4669786" y="2983016"/>
            <a:ext cx="914400" cy="359282"/>
          </a:xfrm>
          <a:prstGeom prst="donut">
            <a:avLst>
              <a:gd name="adj" fmla="val 92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3" name="アーチ 32"/>
          <p:cNvSpPr/>
          <p:nvPr/>
        </p:nvSpPr>
        <p:spPr>
          <a:xfrm rot="13966282">
            <a:off x="4918400" y="2690567"/>
            <a:ext cx="914400" cy="914400"/>
          </a:xfrm>
          <a:prstGeom prst="blockArc">
            <a:avLst>
              <a:gd name="adj1" fmla="val 10800000"/>
              <a:gd name="adj2" fmla="val 16606708"/>
              <a:gd name="adj3" fmla="val 52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5" name="ドーナツ 34"/>
          <p:cNvSpPr/>
          <p:nvPr/>
        </p:nvSpPr>
        <p:spPr>
          <a:xfrm rot="17924135">
            <a:off x="4658969" y="3113030"/>
            <a:ext cx="914400" cy="359282"/>
          </a:xfrm>
          <a:prstGeom prst="donut">
            <a:avLst>
              <a:gd name="adj" fmla="val 92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234063" y="5048518"/>
            <a:ext cx="1114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 genome</a:t>
            </a:r>
            <a:endParaRPr kumimoji="1" lang="ja-JP" altLang="en-US" dirty="0"/>
          </a:p>
        </p:txBody>
      </p:sp>
      <p:cxnSp>
        <p:nvCxnSpPr>
          <p:cNvPr id="6" name="直線矢印コネクタ 5"/>
          <p:cNvCxnSpPr>
            <a:stCxn id="4" idx="0"/>
          </p:cNvCxnSpPr>
          <p:nvPr/>
        </p:nvCxnSpPr>
        <p:spPr>
          <a:xfrm flipV="1">
            <a:off x="4791107" y="3978779"/>
            <a:ext cx="215609" cy="1069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V="1">
            <a:off x="7232563" y="4087941"/>
            <a:ext cx="53409" cy="1174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705173" y="5233184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 plasmid</a:t>
            </a:r>
            <a:endParaRPr kumimoji="1" lang="ja-JP" altLang="en-US" dirty="0"/>
          </a:p>
        </p:txBody>
      </p:sp>
      <p:pic>
        <p:nvPicPr>
          <p:cNvPr id="37" name="図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4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6028" y="1525733"/>
            <a:ext cx="8273521" cy="1180148"/>
          </a:xfrm>
        </p:spPr>
        <p:txBody>
          <a:bodyPr>
            <a:normAutofit fontScale="90000"/>
          </a:bodyPr>
          <a:lstStyle/>
          <a:p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lang="ja-JP" altLang="en-US" sz="2400" dirty="0"/>
              <a:t>　　　</a:t>
            </a:r>
            <a:r>
              <a:rPr lang="ja-JP" altLang="en-US" sz="4000" dirty="0"/>
              <a:t> </a:t>
            </a:r>
            <a:r>
              <a:rPr lang="en-US" altLang="ja-JP" sz="6000" u="sng" dirty="0">
                <a:latin typeface="+mn-lt"/>
              </a:rPr>
              <a:t>A</a:t>
            </a:r>
            <a:r>
              <a:rPr lang="en-US" altLang="ja-JP" sz="6000" u="sng" dirty="0" smtClean="0">
                <a:latin typeface="+mn-lt"/>
              </a:rPr>
              <a:t> carrier</a:t>
            </a:r>
            <a:r>
              <a:rPr lang="ja-JP" altLang="en-US" sz="6000" u="sng" dirty="0" smtClean="0">
                <a:latin typeface="+mn-lt"/>
              </a:rPr>
              <a:t>（</a:t>
            </a:r>
            <a:r>
              <a:rPr lang="en-US" altLang="ja-JP" sz="6000" u="sng" dirty="0" smtClean="0">
                <a:latin typeface="+mn-lt"/>
              </a:rPr>
              <a:t>vector</a:t>
            </a:r>
            <a:r>
              <a:rPr lang="ja-JP" altLang="en-US" sz="6000" u="sng" dirty="0" smtClean="0">
                <a:latin typeface="+mn-lt"/>
              </a:rPr>
              <a:t>） </a:t>
            </a:r>
            <a:r>
              <a:rPr lang="en-US" altLang="ja-JP" sz="6000" u="sng" dirty="0" smtClean="0">
                <a:latin typeface="+mn-lt"/>
              </a:rPr>
              <a:t>needed</a:t>
            </a:r>
            <a:endParaRPr kumimoji="1" lang="ja-JP" altLang="en-US" sz="6000" u="sng" dirty="0">
              <a:latin typeface="+mn-lt"/>
            </a:endParaRPr>
          </a:p>
        </p:txBody>
      </p:sp>
      <p:sp>
        <p:nvSpPr>
          <p:cNvPr id="24" name="右矢印 23"/>
          <p:cNvSpPr/>
          <p:nvPr/>
        </p:nvSpPr>
        <p:spPr>
          <a:xfrm rot="5400000">
            <a:off x="4233790" y="2564853"/>
            <a:ext cx="564039" cy="1527181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848821" y="3771347"/>
            <a:ext cx="3327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 smtClean="0">
                <a:solidFill>
                  <a:srgbClr val="FF0000"/>
                </a:solidFill>
              </a:rPr>
              <a:t>A plasmid</a:t>
            </a:r>
            <a:endParaRPr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385970" y="4913194"/>
            <a:ext cx="44069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/>
              <a:t>A double-stranded </a:t>
            </a:r>
            <a:r>
              <a:rPr lang="en-US" altLang="ja-JP" sz="2800" dirty="0"/>
              <a:t>DNA ring</a:t>
            </a:r>
            <a:endParaRPr lang="en-US" altLang="ja-JP" sz="2800" dirty="0">
              <a:solidFill>
                <a:prstClr val="black"/>
              </a:solidFill>
            </a:endParaRPr>
          </a:p>
          <a:p>
            <a:endParaRPr lang="ja-JP" altLang="en-US" sz="2800" dirty="0">
              <a:solidFill>
                <a:prstClr val="black"/>
              </a:solidFill>
            </a:endParaRPr>
          </a:p>
        </p:txBody>
      </p:sp>
      <p:grpSp>
        <p:nvGrpSpPr>
          <p:cNvPr id="41" name="グループ化 40"/>
          <p:cNvGrpSpPr/>
          <p:nvPr/>
        </p:nvGrpSpPr>
        <p:grpSpPr>
          <a:xfrm>
            <a:off x="765230" y="3979633"/>
            <a:ext cx="2083592" cy="2001173"/>
            <a:chOff x="580326" y="4627071"/>
            <a:chExt cx="2083592" cy="2001173"/>
          </a:xfrm>
        </p:grpSpPr>
        <p:sp>
          <p:nvSpPr>
            <p:cNvPr id="39" name="フリーフォーム 38"/>
            <p:cNvSpPr/>
            <p:nvPr/>
          </p:nvSpPr>
          <p:spPr>
            <a:xfrm>
              <a:off x="580326" y="4627071"/>
              <a:ext cx="2083591" cy="1980640"/>
            </a:xfrm>
            <a:custGeom>
              <a:avLst/>
              <a:gdLst>
                <a:gd name="connsiteX0" fmla="*/ 1073545 w 2083591"/>
                <a:gd name="connsiteY0" fmla="*/ 80101 h 1980640"/>
                <a:gd name="connsiteX1" fmla="*/ 1280279 w 2083591"/>
                <a:gd name="connsiteY1" fmla="*/ 16491 h 1980640"/>
                <a:gd name="connsiteX2" fmla="*/ 1383646 w 2083591"/>
                <a:gd name="connsiteY2" fmla="*/ 326592 h 1980640"/>
                <a:gd name="connsiteX3" fmla="*/ 1725552 w 2083591"/>
                <a:gd name="connsiteY3" fmla="*/ 223225 h 1980640"/>
                <a:gd name="connsiteX4" fmla="*/ 1757357 w 2083591"/>
                <a:gd name="connsiteY4" fmla="*/ 612839 h 1980640"/>
                <a:gd name="connsiteX5" fmla="*/ 2083361 w 2083591"/>
                <a:gd name="connsiteY5" fmla="*/ 716206 h 1980640"/>
                <a:gd name="connsiteX6" fmla="*/ 1813017 w 2083591"/>
                <a:gd name="connsiteY6" fmla="*/ 1018355 h 1980640"/>
                <a:gd name="connsiteX7" fmla="*/ 2051556 w 2083591"/>
                <a:gd name="connsiteY7" fmla="*/ 1272797 h 1980640"/>
                <a:gd name="connsiteX8" fmla="*/ 1677844 w 2083591"/>
                <a:gd name="connsiteY8" fmla="*/ 1407969 h 1980640"/>
                <a:gd name="connsiteX9" fmla="*/ 1781211 w 2083591"/>
                <a:gd name="connsiteY9" fmla="*/ 1733972 h 1980640"/>
                <a:gd name="connsiteX10" fmla="*/ 1359792 w 2083591"/>
                <a:gd name="connsiteY10" fmla="*/ 1678313 h 1980640"/>
                <a:gd name="connsiteX11" fmla="*/ 1264377 w 2083591"/>
                <a:gd name="connsiteY11" fmla="*/ 1980463 h 1980640"/>
                <a:gd name="connsiteX12" fmla="*/ 970178 w 2083591"/>
                <a:gd name="connsiteY12" fmla="*/ 1726021 h 1980640"/>
                <a:gd name="connsiteX13" fmla="*/ 755493 w 2083591"/>
                <a:gd name="connsiteY13" fmla="*/ 1972512 h 1980640"/>
                <a:gd name="connsiteX14" fmla="*/ 660077 w 2083591"/>
                <a:gd name="connsiteY14" fmla="*/ 1654459 h 1980640"/>
                <a:gd name="connsiteX15" fmla="*/ 318171 w 2083591"/>
                <a:gd name="connsiteY15" fmla="*/ 1797583 h 1980640"/>
                <a:gd name="connsiteX16" fmla="*/ 429490 w 2083591"/>
                <a:gd name="connsiteY16" fmla="*/ 1352310 h 1980640"/>
                <a:gd name="connsiteX17" fmla="*/ 31924 w 2083591"/>
                <a:gd name="connsiteY17" fmla="*/ 1320505 h 1980640"/>
                <a:gd name="connsiteX18" fmla="*/ 270464 w 2083591"/>
                <a:gd name="connsiteY18" fmla="*/ 978599 h 1980640"/>
                <a:gd name="connsiteX19" fmla="*/ 119 w 2083591"/>
                <a:gd name="connsiteY19" fmla="*/ 732108 h 1980640"/>
                <a:gd name="connsiteX20" fmla="*/ 310220 w 2083591"/>
                <a:gd name="connsiteY20" fmla="*/ 604887 h 1980640"/>
                <a:gd name="connsiteX21" fmla="*/ 230707 w 2083591"/>
                <a:gd name="connsiteY21" fmla="*/ 382251 h 1980640"/>
                <a:gd name="connsiteX22" fmla="*/ 628272 w 2083591"/>
                <a:gd name="connsiteY22" fmla="*/ 350446 h 1980640"/>
                <a:gd name="connsiteX23" fmla="*/ 715737 w 2083591"/>
                <a:gd name="connsiteY23" fmla="*/ 588 h 1980640"/>
                <a:gd name="connsiteX24" fmla="*/ 938373 w 2083591"/>
                <a:gd name="connsiteY24" fmla="*/ 262981 h 1980640"/>
                <a:gd name="connsiteX25" fmla="*/ 1073545 w 2083591"/>
                <a:gd name="connsiteY25" fmla="*/ 80101 h 198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3591" h="1980640">
                  <a:moveTo>
                    <a:pt x="1073545" y="80101"/>
                  </a:moveTo>
                  <a:cubicBezTo>
                    <a:pt x="1130529" y="39019"/>
                    <a:pt x="1228596" y="-24591"/>
                    <a:pt x="1280279" y="16491"/>
                  </a:cubicBezTo>
                  <a:cubicBezTo>
                    <a:pt x="1331963" y="57573"/>
                    <a:pt x="1309434" y="292136"/>
                    <a:pt x="1383646" y="326592"/>
                  </a:cubicBezTo>
                  <a:cubicBezTo>
                    <a:pt x="1457858" y="361048"/>
                    <a:pt x="1663267" y="175517"/>
                    <a:pt x="1725552" y="223225"/>
                  </a:cubicBezTo>
                  <a:cubicBezTo>
                    <a:pt x="1787837" y="270933"/>
                    <a:pt x="1697722" y="530676"/>
                    <a:pt x="1757357" y="612839"/>
                  </a:cubicBezTo>
                  <a:cubicBezTo>
                    <a:pt x="1816992" y="695002"/>
                    <a:pt x="2074084" y="648620"/>
                    <a:pt x="2083361" y="716206"/>
                  </a:cubicBezTo>
                  <a:cubicBezTo>
                    <a:pt x="2092638" y="783792"/>
                    <a:pt x="1818318" y="925590"/>
                    <a:pt x="1813017" y="1018355"/>
                  </a:cubicBezTo>
                  <a:cubicBezTo>
                    <a:pt x="1807716" y="1111120"/>
                    <a:pt x="2074085" y="1207861"/>
                    <a:pt x="2051556" y="1272797"/>
                  </a:cubicBezTo>
                  <a:cubicBezTo>
                    <a:pt x="2029027" y="1337733"/>
                    <a:pt x="1722901" y="1331107"/>
                    <a:pt x="1677844" y="1407969"/>
                  </a:cubicBezTo>
                  <a:cubicBezTo>
                    <a:pt x="1632787" y="1484831"/>
                    <a:pt x="1834220" y="1688915"/>
                    <a:pt x="1781211" y="1733972"/>
                  </a:cubicBezTo>
                  <a:cubicBezTo>
                    <a:pt x="1728202" y="1779029"/>
                    <a:pt x="1445931" y="1637231"/>
                    <a:pt x="1359792" y="1678313"/>
                  </a:cubicBezTo>
                  <a:cubicBezTo>
                    <a:pt x="1273653" y="1719395"/>
                    <a:pt x="1329313" y="1972512"/>
                    <a:pt x="1264377" y="1980463"/>
                  </a:cubicBezTo>
                  <a:cubicBezTo>
                    <a:pt x="1199441" y="1988414"/>
                    <a:pt x="1054992" y="1727346"/>
                    <a:pt x="970178" y="1726021"/>
                  </a:cubicBezTo>
                  <a:cubicBezTo>
                    <a:pt x="885364" y="1724696"/>
                    <a:pt x="807176" y="1984439"/>
                    <a:pt x="755493" y="1972512"/>
                  </a:cubicBezTo>
                  <a:cubicBezTo>
                    <a:pt x="703810" y="1960585"/>
                    <a:pt x="732964" y="1683614"/>
                    <a:pt x="660077" y="1654459"/>
                  </a:cubicBezTo>
                  <a:cubicBezTo>
                    <a:pt x="587190" y="1625304"/>
                    <a:pt x="356602" y="1847941"/>
                    <a:pt x="318171" y="1797583"/>
                  </a:cubicBezTo>
                  <a:cubicBezTo>
                    <a:pt x="279740" y="1747225"/>
                    <a:pt x="477198" y="1431823"/>
                    <a:pt x="429490" y="1352310"/>
                  </a:cubicBezTo>
                  <a:cubicBezTo>
                    <a:pt x="381782" y="1272797"/>
                    <a:pt x="58428" y="1382790"/>
                    <a:pt x="31924" y="1320505"/>
                  </a:cubicBezTo>
                  <a:cubicBezTo>
                    <a:pt x="5420" y="1258220"/>
                    <a:pt x="275765" y="1076665"/>
                    <a:pt x="270464" y="978599"/>
                  </a:cubicBezTo>
                  <a:cubicBezTo>
                    <a:pt x="265163" y="880533"/>
                    <a:pt x="-6507" y="794393"/>
                    <a:pt x="119" y="732108"/>
                  </a:cubicBezTo>
                  <a:cubicBezTo>
                    <a:pt x="6745" y="669823"/>
                    <a:pt x="271789" y="663197"/>
                    <a:pt x="310220" y="604887"/>
                  </a:cubicBezTo>
                  <a:cubicBezTo>
                    <a:pt x="348651" y="546578"/>
                    <a:pt x="177698" y="424658"/>
                    <a:pt x="230707" y="382251"/>
                  </a:cubicBezTo>
                  <a:cubicBezTo>
                    <a:pt x="283716" y="339844"/>
                    <a:pt x="547434" y="414056"/>
                    <a:pt x="628272" y="350446"/>
                  </a:cubicBezTo>
                  <a:cubicBezTo>
                    <a:pt x="709110" y="286836"/>
                    <a:pt x="664054" y="15165"/>
                    <a:pt x="715737" y="588"/>
                  </a:cubicBezTo>
                  <a:cubicBezTo>
                    <a:pt x="767420" y="-13989"/>
                    <a:pt x="880064" y="247078"/>
                    <a:pt x="938373" y="262981"/>
                  </a:cubicBezTo>
                  <a:cubicBezTo>
                    <a:pt x="996682" y="278884"/>
                    <a:pt x="1016561" y="121183"/>
                    <a:pt x="1073545" y="80101"/>
                  </a:cubicBezTo>
                  <a:close/>
                </a:path>
              </a:pathLst>
            </a:cu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フリーフォーム 39"/>
            <p:cNvSpPr/>
            <p:nvPr/>
          </p:nvSpPr>
          <p:spPr>
            <a:xfrm rot="841328">
              <a:off x="580327" y="4647604"/>
              <a:ext cx="2083591" cy="1980640"/>
            </a:xfrm>
            <a:custGeom>
              <a:avLst/>
              <a:gdLst>
                <a:gd name="connsiteX0" fmla="*/ 1073545 w 2083591"/>
                <a:gd name="connsiteY0" fmla="*/ 80101 h 1980640"/>
                <a:gd name="connsiteX1" fmla="*/ 1280279 w 2083591"/>
                <a:gd name="connsiteY1" fmla="*/ 16491 h 1980640"/>
                <a:gd name="connsiteX2" fmla="*/ 1383646 w 2083591"/>
                <a:gd name="connsiteY2" fmla="*/ 326592 h 1980640"/>
                <a:gd name="connsiteX3" fmla="*/ 1725552 w 2083591"/>
                <a:gd name="connsiteY3" fmla="*/ 223225 h 1980640"/>
                <a:gd name="connsiteX4" fmla="*/ 1757357 w 2083591"/>
                <a:gd name="connsiteY4" fmla="*/ 612839 h 1980640"/>
                <a:gd name="connsiteX5" fmla="*/ 2083361 w 2083591"/>
                <a:gd name="connsiteY5" fmla="*/ 716206 h 1980640"/>
                <a:gd name="connsiteX6" fmla="*/ 1813017 w 2083591"/>
                <a:gd name="connsiteY6" fmla="*/ 1018355 h 1980640"/>
                <a:gd name="connsiteX7" fmla="*/ 2051556 w 2083591"/>
                <a:gd name="connsiteY7" fmla="*/ 1272797 h 1980640"/>
                <a:gd name="connsiteX8" fmla="*/ 1677844 w 2083591"/>
                <a:gd name="connsiteY8" fmla="*/ 1407969 h 1980640"/>
                <a:gd name="connsiteX9" fmla="*/ 1781211 w 2083591"/>
                <a:gd name="connsiteY9" fmla="*/ 1733972 h 1980640"/>
                <a:gd name="connsiteX10" fmla="*/ 1359792 w 2083591"/>
                <a:gd name="connsiteY10" fmla="*/ 1678313 h 1980640"/>
                <a:gd name="connsiteX11" fmla="*/ 1264377 w 2083591"/>
                <a:gd name="connsiteY11" fmla="*/ 1980463 h 1980640"/>
                <a:gd name="connsiteX12" fmla="*/ 970178 w 2083591"/>
                <a:gd name="connsiteY12" fmla="*/ 1726021 h 1980640"/>
                <a:gd name="connsiteX13" fmla="*/ 755493 w 2083591"/>
                <a:gd name="connsiteY13" fmla="*/ 1972512 h 1980640"/>
                <a:gd name="connsiteX14" fmla="*/ 660077 w 2083591"/>
                <a:gd name="connsiteY14" fmla="*/ 1654459 h 1980640"/>
                <a:gd name="connsiteX15" fmla="*/ 318171 w 2083591"/>
                <a:gd name="connsiteY15" fmla="*/ 1797583 h 1980640"/>
                <a:gd name="connsiteX16" fmla="*/ 429490 w 2083591"/>
                <a:gd name="connsiteY16" fmla="*/ 1352310 h 1980640"/>
                <a:gd name="connsiteX17" fmla="*/ 31924 w 2083591"/>
                <a:gd name="connsiteY17" fmla="*/ 1320505 h 1980640"/>
                <a:gd name="connsiteX18" fmla="*/ 270464 w 2083591"/>
                <a:gd name="connsiteY18" fmla="*/ 978599 h 1980640"/>
                <a:gd name="connsiteX19" fmla="*/ 119 w 2083591"/>
                <a:gd name="connsiteY19" fmla="*/ 732108 h 1980640"/>
                <a:gd name="connsiteX20" fmla="*/ 310220 w 2083591"/>
                <a:gd name="connsiteY20" fmla="*/ 604887 h 1980640"/>
                <a:gd name="connsiteX21" fmla="*/ 230707 w 2083591"/>
                <a:gd name="connsiteY21" fmla="*/ 382251 h 1980640"/>
                <a:gd name="connsiteX22" fmla="*/ 628272 w 2083591"/>
                <a:gd name="connsiteY22" fmla="*/ 350446 h 1980640"/>
                <a:gd name="connsiteX23" fmla="*/ 715737 w 2083591"/>
                <a:gd name="connsiteY23" fmla="*/ 588 h 1980640"/>
                <a:gd name="connsiteX24" fmla="*/ 938373 w 2083591"/>
                <a:gd name="connsiteY24" fmla="*/ 262981 h 1980640"/>
                <a:gd name="connsiteX25" fmla="*/ 1073545 w 2083591"/>
                <a:gd name="connsiteY25" fmla="*/ 80101 h 198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83591" h="1980640">
                  <a:moveTo>
                    <a:pt x="1073545" y="80101"/>
                  </a:moveTo>
                  <a:cubicBezTo>
                    <a:pt x="1130529" y="39019"/>
                    <a:pt x="1228596" y="-24591"/>
                    <a:pt x="1280279" y="16491"/>
                  </a:cubicBezTo>
                  <a:cubicBezTo>
                    <a:pt x="1331963" y="57573"/>
                    <a:pt x="1309434" y="292136"/>
                    <a:pt x="1383646" y="326592"/>
                  </a:cubicBezTo>
                  <a:cubicBezTo>
                    <a:pt x="1457858" y="361048"/>
                    <a:pt x="1663267" y="175517"/>
                    <a:pt x="1725552" y="223225"/>
                  </a:cubicBezTo>
                  <a:cubicBezTo>
                    <a:pt x="1787837" y="270933"/>
                    <a:pt x="1697722" y="530676"/>
                    <a:pt x="1757357" y="612839"/>
                  </a:cubicBezTo>
                  <a:cubicBezTo>
                    <a:pt x="1816992" y="695002"/>
                    <a:pt x="2074084" y="648620"/>
                    <a:pt x="2083361" y="716206"/>
                  </a:cubicBezTo>
                  <a:cubicBezTo>
                    <a:pt x="2092638" y="783792"/>
                    <a:pt x="1818318" y="925590"/>
                    <a:pt x="1813017" y="1018355"/>
                  </a:cubicBezTo>
                  <a:cubicBezTo>
                    <a:pt x="1807716" y="1111120"/>
                    <a:pt x="2074085" y="1207861"/>
                    <a:pt x="2051556" y="1272797"/>
                  </a:cubicBezTo>
                  <a:cubicBezTo>
                    <a:pt x="2029027" y="1337733"/>
                    <a:pt x="1722901" y="1331107"/>
                    <a:pt x="1677844" y="1407969"/>
                  </a:cubicBezTo>
                  <a:cubicBezTo>
                    <a:pt x="1632787" y="1484831"/>
                    <a:pt x="1834220" y="1688915"/>
                    <a:pt x="1781211" y="1733972"/>
                  </a:cubicBezTo>
                  <a:cubicBezTo>
                    <a:pt x="1728202" y="1779029"/>
                    <a:pt x="1445931" y="1637231"/>
                    <a:pt x="1359792" y="1678313"/>
                  </a:cubicBezTo>
                  <a:cubicBezTo>
                    <a:pt x="1273653" y="1719395"/>
                    <a:pt x="1329313" y="1972512"/>
                    <a:pt x="1264377" y="1980463"/>
                  </a:cubicBezTo>
                  <a:cubicBezTo>
                    <a:pt x="1199441" y="1988414"/>
                    <a:pt x="1054992" y="1727346"/>
                    <a:pt x="970178" y="1726021"/>
                  </a:cubicBezTo>
                  <a:cubicBezTo>
                    <a:pt x="885364" y="1724696"/>
                    <a:pt x="807176" y="1984439"/>
                    <a:pt x="755493" y="1972512"/>
                  </a:cubicBezTo>
                  <a:cubicBezTo>
                    <a:pt x="703810" y="1960585"/>
                    <a:pt x="732964" y="1683614"/>
                    <a:pt x="660077" y="1654459"/>
                  </a:cubicBezTo>
                  <a:cubicBezTo>
                    <a:pt x="587190" y="1625304"/>
                    <a:pt x="356602" y="1847941"/>
                    <a:pt x="318171" y="1797583"/>
                  </a:cubicBezTo>
                  <a:cubicBezTo>
                    <a:pt x="279740" y="1747225"/>
                    <a:pt x="477198" y="1431823"/>
                    <a:pt x="429490" y="1352310"/>
                  </a:cubicBezTo>
                  <a:cubicBezTo>
                    <a:pt x="381782" y="1272797"/>
                    <a:pt x="58428" y="1382790"/>
                    <a:pt x="31924" y="1320505"/>
                  </a:cubicBezTo>
                  <a:cubicBezTo>
                    <a:pt x="5420" y="1258220"/>
                    <a:pt x="275765" y="1076665"/>
                    <a:pt x="270464" y="978599"/>
                  </a:cubicBezTo>
                  <a:cubicBezTo>
                    <a:pt x="265163" y="880533"/>
                    <a:pt x="-6507" y="794393"/>
                    <a:pt x="119" y="732108"/>
                  </a:cubicBezTo>
                  <a:cubicBezTo>
                    <a:pt x="6745" y="669823"/>
                    <a:pt x="271789" y="663197"/>
                    <a:pt x="310220" y="604887"/>
                  </a:cubicBezTo>
                  <a:cubicBezTo>
                    <a:pt x="348651" y="546578"/>
                    <a:pt x="177698" y="424658"/>
                    <a:pt x="230707" y="382251"/>
                  </a:cubicBezTo>
                  <a:cubicBezTo>
                    <a:pt x="283716" y="339844"/>
                    <a:pt x="547434" y="414056"/>
                    <a:pt x="628272" y="350446"/>
                  </a:cubicBezTo>
                  <a:cubicBezTo>
                    <a:pt x="709110" y="286836"/>
                    <a:pt x="664054" y="15165"/>
                    <a:pt x="715737" y="588"/>
                  </a:cubicBezTo>
                  <a:cubicBezTo>
                    <a:pt x="767420" y="-13989"/>
                    <a:pt x="880064" y="247078"/>
                    <a:pt x="938373" y="262981"/>
                  </a:cubicBezTo>
                  <a:cubicBezTo>
                    <a:pt x="996682" y="278884"/>
                    <a:pt x="1016561" y="121183"/>
                    <a:pt x="1073545" y="80101"/>
                  </a:cubicBez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</p:grpSp>
      <p:pic>
        <p:nvPicPr>
          <p:cNvPr id="42" name="図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  <p:sp>
        <p:nvSpPr>
          <p:cNvPr id="43" name="テキスト ボックス 42"/>
          <p:cNvSpPr txBox="1"/>
          <p:nvPr/>
        </p:nvSpPr>
        <p:spPr>
          <a:xfrm>
            <a:off x="765230" y="882845"/>
            <a:ext cx="6268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prstClr val="black"/>
                </a:solidFill>
              </a:rPr>
              <a:t>In order to insert </a:t>
            </a:r>
            <a:r>
              <a:rPr lang="en-US" altLang="ja-JP" sz="2800" dirty="0">
                <a:solidFill>
                  <a:prstClr val="black"/>
                </a:solidFill>
              </a:rPr>
              <a:t>a gene into </a:t>
            </a:r>
            <a:r>
              <a:rPr lang="en-US" altLang="ja-JP" sz="2800" i="1" dirty="0" smtClean="0">
                <a:solidFill>
                  <a:prstClr val="black"/>
                </a:solidFill>
              </a:rPr>
              <a:t>E. coli</a:t>
            </a:r>
            <a:r>
              <a:rPr lang="en-US" altLang="ja-JP" sz="2800" dirty="0" smtClean="0">
                <a:solidFill>
                  <a:prstClr val="black"/>
                </a:solidFill>
              </a:rPr>
              <a:t> </a:t>
            </a:r>
            <a:r>
              <a:rPr lang="ja-JP" altLang="en-US" sz="2800" dirty="0" smtClean="0">
                <a:solidFill>
                  <a:prstClr val="black"/>
                </a:solidFill>
              </a:rPr>
              <a:t>・・・</a:t>
            </a:r>
            <a:endParaRPr lang="ja-JP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7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図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 rotWithShape="1">
          <a:blip r:embed="rId3"/>
          <a:srcRect l="2166" b="9190"/>
          <a:stretch/>
        </p:blipFill>
        <p:spPr>
          <a:xfrm rot="19413210">
            <a:off x="1958144" y="567551"/>
            <a:ext cx="1248824" cy="2034441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01518">
            <a:off x="3677524" y="2137724"/>
            <a:ext cx="993878" cy="1501391"/>
          </a:xfrm>
          <a:prstGeom prst="rect">
            <a:avLst/>
          </a:prstGeom>
        </p:spPr>
      </p:pic>
      <p:sp>
        <p:nvSpPr>
          <p:cNvPr id="34" name="テキスト ボックス 33"/>
          <p:cNvSpPr txBox="1"/>
          <p:nvPr/>
        </p:nvSpPr>
        <p:spPr>
          <a:xfrm>
            <a:off x="298968" y="4753907"/>
            <a:ext cx="7230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b="1" dirty="0" smtClean="0"/>
              <a:t>Cut DNA</a:t>
            </a:r>
          </a:p>
          <a:p>
            <a:r>
              <a:rPr lang="en-US" altLang="ja-JP" sz="6000" b="1" dirty="0">
                <a:solidFill>
                  <a:srgbClr val="FF0000"/>
                </a:solidFill>
              </a:rPr>
              <a:t>b</a:t>
            </a:r>
            <a:r>
              <a:rPr lang="en-US" altLang="ja-JP" sz="6000" b="1" dirty="0" smtClean="0">
                <a:solidFill>
                  <a:srgbClr val="FF0000"/>
                </a:solidFill>
              </a:rPr>
              <a:t>y  restriction enzyme</a:t>
            </a:r>
            <a:endParaRPr lang="en-US" altLang="ja-JP" sz="6000" b="1" dirty="0" smtClean="0">
              <a:solidFill>
                <a:prstClr val="black"/>
              </a:solidFill>
            </a:endParaRPr>
          </a:p>
        </p:txBody>
      </p:sp>
      <p:grpSp>
        <p:nvGrpSpPr>
          <p:cNvPr id="56" name="グループ化 55"/>
          <p:cNvGrpSpPr/>
          <p:nvPr/>
        </p:nvGrpSpPr>
        <p:grpSpPr>
          <a:xfrm>
            <a:off x="3932550" y="504874"/>
            <a:ext cx="5010598" cy="4771977"/>
            <a:chOff x="2796450" y="2802046"/>
            <a:chExt cx="3604298" cy="3614206"/>
          </a:xfrm>
        </p:grpSpPr>
        <p:sp>
          <p:nvSpPr>
            <p:cNvPr id="57" name="楕円 64"/>
            <p:cNvSpPr/>
            <p:nvPr/>
          </p:nvSpPr>
          <p:spPr>
            <a:xfrm>
              <a:off x="2986731" y="3009899"/>
              <a:ext cx="3240000" cy="324000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8" name="アーチ 57"/>
            <p:cNvSpPr/>
            <p:nvPr/>
          </p:nvSpPr>
          <p:spPr>
            <a:xfrm rot="11690201">
              <a:off x="2800748" y="2816252"/>
              <a:ext cx="3600000" cy="3600000"/>
            </a:xfrm>
            <a:prstGeom prst="blockArc">
              <a:avLst>
                <a:gd name="adj1" fmla="val 14496113"/>
                <a:gd name="adj2" fmla="val 5186272"/>
                <a:gd name="adj3" fmla="val 10864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アーチ 58"/>
            <p:cNvSpPr/>
            <p:nvPr/>
          </p:nvSpPr>
          <p:spPr>
            <a:xfrm rot="12447344">
              <a:off x="2796450" y="2802046"/>
              <a:ext cx="3600000" cy="3600000"/>
            </a:xfrm>
            <a:prstGeom prst="blockArc">
              <a:avLst>
                <a:gd name="adj1" fmla="val 5674581"/>
                <a:gd name="adj2" fmla="val 12446732"/>
                <a:gd name="adj3" fmla="val 1237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50" name="図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07502">
            <a:off x="1306875" y="1497931"/>
            <a:ext cx="4124986" cy="1182161"/>
          </a:xfrm>
          <a:prstGeom prst="rect">
            <a:avLst/>
          </a:prstGeom>
        </p:spPr>
      </p:pic>
      <p:sp>
        <p:nvSpPr>
          <p:cNvPr id="35" name="テキスト ボックス 34"/>
          <p:cNvSpPr txBox="1"/>
          <p:nvPr/>
        </p:nvSpPr>
        <p:spPr>
          <a:xfrm>
            <a:off x="5764135" y="2632164"/>
            <a:ext cx="1381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prstClr val="black"/>
                </a:solidFill>
              </a:rPr>
              <a:t>plasmid</a:t>
            </a:r>
            <a:endParaRPr lang="ja-JP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3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227201" y="257829"/>
            <a:ext cx="8916799" cy="6435070"/>
            <a:chOff x="227201" y="257829"/>
            <a:chExt cx="8916799" cy="6435070"/>
          </a:xfrm>
        </p:grpSpPr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6339" y="5894877"/>
              <a:ext cx="798022" cy="798022"/>
            </a:xfrm>
            <a:prstGeom prst="rect">
              <a:avLst/>
            </a:prstGeom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227201" y="257829"/>
              <a:ext cx="891679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5400" dirty="0" smtClean="0">
                  <a:solidFill>
                    <a:srgbClr val="FF0000"/>
                  </a:solidFill>
                </a:rPr>
                <a:t>What is a restriction enzyme ?</a:t>
              </a:r>
              <a:endParaRPr lang="en-US" altLang="ja-JP" sz="5400" dirty="0">
                <a:solidFill>
                  <a:srgbClr val="FF0000"/>
                </a:solidFill>
              </a:endParaRPr>
            </a:p>
            <a:p>
              <a:endParaRPr lang="en-US" altLang="ja-JP" dirty="0">
                <a:solidFill>
                  <a:prstClr val="black"/>
                </a:solidFill>
              </a:endParaRPr>
            </a:p>
            <a:p>
              <a:r>
                <a:rPr lang="ja-JP" altLang="en-US" sz="2400" dirty="0">
                  <a:solidFill>
                    <a:prstClr val="black"/>
                  </a:solidFill>
                </a:rPr>
                <a:t> </a:t>
              </a:r>
              <a:r>
                <a:rPr lang="ja-JP" altLang="en-US" sz="2400" dirty="0" smtClean="0">
                  <a:solidFill>
                    <a:prstClr val="black"/>
                  </a:solidFill>
                </a:rPr>
                <a:t>     </a:t>
              </a:r>
              <a:r>
                <a:rPr lang="en-US" altLang="ja-JP" sz="2400" dirty="0">
                  <a:solidFill>
                    <a:prstClr val="black"/>
                  </a:solidFill>
                </a:rPr>
                <a:t>It </a:t>
              </a:r>
              <a:r>
                <a:rPr lang="en-US" altLang="ja-JP" sz="2400" dirty="0" smtClean="0">
                  <a:solidFill>
                    <a:prstClr val="black"/>
                  </a:solidFill>
                </a:rPr>
                <a:t>can recognize  specific </a:t>
              </a:r>
              <a:r>
                <a:rPr lang="en-US" altLang="ja-JP" sz="2400" dirty="0">
                  <a:solidFill>
                    <a:prstClr val="black"/>
                  </a:solidFill>
                </a:rPr>
                <a:t>base </a:t>
              </a:r>
              <a:r>
                <a:rPr lang="en-US" altLang="ja-JP" sz="2400" dirty="0" smtClean="0">
                  <a:solidFill>
                    <a:prstClr val="black"/>
                  </a:solidFill>
                </a:rPr>
                <a:t>sequences in DNA </a:t>
              </a:r>
              <a:r>
                <a:rPr lang="en-US" altLang="ja-JP" sz="2400" dirty="0">
                  <a:solidFill>
                    <a:prstClr val="black"/>
                  </a:solidFill>
                </a:rPr>
                <a:t>and </a:t>
              </a:r>
              <a:r>
                <a:rPr lang="en-US" altLang="ja-JP" sz="2400" dirty="0" smtClean="0">
                  <a:solidFill>
                    <a:prstClr val="black"/>
                  </a:solidFill>
                </a:rPr>
                <a:t>cuts the DNA</a:t>
              </a:r>
            </a:p>
            <a:p>
              <a:r>
                <a:rPr lang="en-US" altLang="ja-JP" sz="2400" dirty="0">
                  <a:solidFill>
                    <a:prstClr val="black"/>
                  </a:solidFill>
                </a:rPr>
                <a:t> </a:t>
              </a:r>
              <a:r>
                <a:rPr lang="en-US" altLang="ja-JP" sz="2400" dirty="0" smtClean="0">
                  <a:solidFill>
                    <a:prstClr val="black"/>
                  </a:solidFill>
                </a:rPr>
                <a:t>     at the site.</a:t>
              </a:r>
              <a:endParaRPr lang="ja-JP" altLang="en-US" sz="2800" dirty="0">
                <a:solidFill>
                  <a:prstClr val="black"/>
                </a:solidFill>
              </a:endParaRPr>
            </a:p>
          </p:txBody>
        </p:sp>
        <p:grpSp>
          <p:nvGrpSpPr>
            <p:cNvPr id="84" name="グループ化 83"/>
            <p:cNvGrpSpPr/>
            <p:nvPr/>
          </p:nvGrpSpPr>
          <p:grpSpPr>
            <a:xfrm>
              <a:off x="745181" y="3608026"/>
              <a:ext cx="7371159" cy="990764"/>
              <a:chOff x="944624" y="3834092"/>
              <a:chExt cx="7371159" cy="990764"/>
            </a:xfrm>
          </p:grpSpPr>
          <p:sp>
            <p:nvSpPr>
              <p:cNvPr id="61" name="テキスト ボックス 60"/>
              <p:cNvSpPr txBox="1"/>
              <p:nvPr/>
            </p:nvSpPr>
            <p:spPr>
              <a:xfrm>
                <a:off x="944624" y="3969066"/>
                <a:ext cx="1795036" cy="830997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G A G C T C</a:t>
                </a:r>
              </a:p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C </a:t>
                </a:r>
                <a:r>
                  <a:rPr lang="en-US" altLang="ja-JP" sz="100" dirty="0">
                    <a:solidFill>
                      <a:prstClr val="black"/>
                    </a:solidFill>
                  </a:rPr>
                  <a:t>                </a:t>
                </a:r>
                <a:r>
                  <a:rPr lang="en-US" altLang="ja-JP" sz="2400" dirty="0">
                    <a:solidFill>
                      <a:prstClr val="black"/>
                    </a:solidFill>
                  </a:rPr>
                  <a:t>T C G A G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右矢印 61"/>
              <p:cNvSpPr/>
              <p:nvPr/>
            </p:nvSpPr>
            <p:spPr>
              <a:xfrm>
                <a:off x="2965995" y="4141320"/>
                <a:ext cx="1687511" cy="60960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4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3" name="グループ化 62"/>
              <p:cNvGrpSpPr/>
              <p:nvPr/>
            </p:nvGrpSpPr>
            <p:grpSpPr>
              <a:xfrm>
                <a:off x="4812772" y="3927994"/>
                <a:ext cx="1540108" cy="896862"/>
                <a:chOff x="3628286" y="3344739"/>
                <a:chExt cx="1540108" cy="896862"/>
              </a:xfrm>
            </p:grpSpPr>
            <p:sp>
              <p:nvSpPr>
                <p:cNvPr id="68" name="テキスト ボックス 67"/>
                <p:cNvSpPr txBox="1"/>
                <p:nvPr/>
              </p:nvSpPr>
              <p:spPr>
                <a:xfrm>
                  <a:off x="3628286" y="3344739"/>
                  <a:ext cx="1449758" cy="830997"/>
                </a:xfrm>
                <a:prstGeom prst="rect">
                  <a:avLst/>
                </a:prstGeom>
                <a:solidFill>
                  <a:srgbClr val="FFCCCC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G A G C T</a:t>
                  </a:r>
                </a:p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C </a:t>
                  </a:r>
                  <a:endParaRPr lang="ja-JP" altLang="en-US" sz="24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正方形/長方形 68"/>
                <p:cNvSpPr/>
                <p:nvPr/>
              </p:nvSpPr>
              <p:spPr>
                <a:xfrm>
                  <a:off x="4007250" y="3769082"/>
                  <a:ext cx="1161144" cy="4725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240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4" name="グループ化 63"/>
              <p:cNvGrpSpPr/>
              <p:nvPr/>
            </p:nvGrpSpPr>
            <p:grpSpPr>
              <a:xfrm>
                <a:off x="6781321" y="3834092"/>
                <a:ext cx="1534462" cy="888990"/>
                <a:chOff x="4995986" y="3211160"/>
                <a:chExt cx="1534462" cy="888990"/>
              </a:xfrm>
            </p:grpSpPr>
            <p:sp>
              <p:nvSpPr>
                <p:cNvPr id="66" name="テキスト ボックス 65"/>
                <p:cNvSpPr txBox="1"/>
                <p:nvPr/>
              </p:nvSpPr>
              <p:spPr>
                <a:xfrm>
                  <a:off x="5189089" y="3269153"/>
                  <a:ext cx="1341359" cy="830997"/>
                </a:xfrm>
                <a:prstGeom prst="rect">
                  <a:avLst/>
                </a:prstGeom>
                <a:solidFill>
                  <a:srgbClr val="FFCCCC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             C</a:t>
                  </a:r>
                </a:p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T C G A G</a:t>
                  </a:r>
                </a:p>
              </p:txBody>
            </p:sp>
            <p:sp>
              <p:nvSpPr>
                <p:cNvPr id="67" name="正方形/長方形 66"/>
                <p:cNvSpPr/>
                <p:nvPr/>
              </p:nvSpPr>
              <p:spPr>
                <a:xfrm>
                  <a:off x="4995986" y="3211160"/>
                  <a:ext cx="1161144" cy="4725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240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5" name="テキスト ボックス 64"/>
              <p:cNvSpPr txBox="1"/>
              <p:nvPr/>
            </p:nvSpPr>
            <p:spPr>
              <a:xfrm>
                <a:off x="6352880" y="4075778"/>
                <a:ext cx="522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+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テキスト ボックス 79"/>
              <p:cNvSpPr txBox="1"/>
              <p:nvPr/>
            </p:nvSpPr>
            <p:spPr>
              <a:xfrm>
                <a:off x="3258451" y="3857770"/>
                <a:ext cx="12154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i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SacⅠ</a:t>
                </a:r>
                <a:endParaRPr lang="ja-JP" altLang="en-US" sz="2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3" name="グループ化 82"/>
            <p:cNvGrpSpPr/>
            <p:nvPr/>
          </p:nvGrpSpPr>
          <p:grpSpPr>
            <a:xfrm>
              <a:off x="745181" y="2304293"/>
              <a:ext cx="7371159" cy="1575989"/>
              <a:chOff x="977857" y="2457677"/>
              <a:chExt cx="7371159" cy="1575989"/>
            </a:xfrm>
          </p:grpSpPr>
          <p:sp>
            <p:nvSpPr>
              <p:cNvPr id="37" name="テキスト ボックス 36"/>
              <p:cNvSpPr txBox="1"/>
              <p:nvPr/>
            </p:nvSpPr>
            <p:spPr>
              <a:xfrm>
                <a:off x="977857" y="2607558"/>
                <a:ext cx="1795036" cy="830997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G A A T T C</a:t>
                </a:r>
              </a:p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C </a:t>
                </a:r>
                <a:r>
                  <a:rPr lang="en-US" altLang="ja-JP" sz="100" dirty="0">
                    <a:solidFill>
                      <a:prstClr val="black"/>
                    </a:solidFill>
                  </a:rPr>
                  <a:t>            </a:t>
                </a:r>
                <a:r>
                  <a:rPr lang="en-US" altLang="ja-JP" sz="2400" dirty="0">
                    <a:solidFill>
                      <a:prstClr val="black"/>
                    </a:solidFill>
                  </a:rPr>
                  <a:t>T T A A G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右矢印 37"/>
              <p:cNvSpPr/>
              <p:nvPr/>
            </p:nvSpPr>
            <p:spPr>
              <a:xfrm>
                <a:off x="2999228" y="2779812"/>
                <a:ext cx="1654279" cy="60960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40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2" name="グループ化 41"/>
              <p:cNvGrpSpPr/>
              <p:nvPr/>
            </p:nvGrpSpPr>
            <p:grpSpPr>
              <a:xfrm>
                <a:off x="4785485" y="2534988"/>
                <a:ext cx="1640402" cy="903567"/>
                <a:chOff x="3628286" y="3272169"/>
                <a:chExt cx="1640402" cy="903567"/>
              </a:xfrm>
            </p:grpSpPr>
            <p:sp>
              <p:nvSpPr>
                <p:cNvPr id="40" name="テキスト ボックス 39"/>
                <p:cNvSpPr txBox="1"/>
                <p:nvPr/>
              </p:nvSpPr>
              <p:spPr>
                <a:xfrm>
                  <a:off x="3628286" y="3344739"/>
                  <a:ext cx="1377051" cy="830997"/>
                </a:xfrm>
                <a:prstGeom prst="rect">
                  <a:avLst/>
                </a:prstGeom>
                <a:solidFill>
                  <a:srgbClr val="FFCCCC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G </a:t>
                  </a:r>
                </a:p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C T T A A</a:t>
                  </a:r>
                  <a:endParaRPr lang="ja-JP" altLang="en-US" sz="24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正方形/長方形 40"/>
                <p:cNvSpPr/>
                <p:nvPr/>
              </p:nvSpPr>
              <p:spPr>
                <a:xfrm>
                  <a:off x="4107544" y="3272169"/>
                  <a:ext cx="1161144" cy="4725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2400" dirty="0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47" name="グループ化 46"/>
              <p:cNvGrpSpPr/>
              <p:nvPr/>
            </p:nvGrpSpPr>
            <p:grpSpPr>
              <a:xfrm>
                <a:off x="6756782" y="2530577"/>
                <a:ext cx="1592234" cy="1503089"/>
                <a:chOff x="4938214" y="3269153"/>
                <a:chExt cx="1592234" cy="1503089"/>
              </a:xfrm>
            </p:grpSpPr>
            <p:sp>
              <p:nvSpPr>
                <p:cNvPr id="44" name="テキスト ボックス 43"/>
                <p:cNvSpPr txBox="1"/>
                <p:nvPr/>
              </p:nvSpPr>
              <p:spPr>
                <a:xfrm>
                  <a:off x="5189089" y="3269153"/>
                  <a:ext cx="1341359" cy="830997"/>
                </a:xfrm>
                <a:prstGeom prst="rect">
                  <a:avLst/>
                </a:prstGeom>
                <a:solidFill>
                  <a:srgbClr val="FFCCCC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2400" dirty="0">
                      <a:solidFill>
                        <a:prstClr val="black"/>
                      </a:solidFill>
                    </a:rPr>
                    <a:t>A</a:t>
                  </a:r>
                  <a:r>
                    <a:rPr lang="ja-JP" altLang="en-US" sz="2400" dirty="0">
                      <a:solidFill>
                        <a:prstClr val="black"/>
                      </a:solidFill>
                    </a:rPr>
                    <a:t> </a:t>
                  </a:r>
                  <a:r>
                    <a:rPr lang="en-US" altLang="ja-JP" sz="2400" dirty="0">
                      <a:solidFill>
                        <a:prstClr val="black"/>
                      </a:solidFill>
                    </a:rPr>
                    <a:t>A T T C</a:t>
                  </a:r>
                </a:p>
                <a:p>
                  <a:r>
                    <a:rPr lang="ja-JP" altLang="en-US" sz="2400" dirty="0">
                      <a:solidFill>
                        <a:prstClr val="black"/>
                      </a:solidFill>
                    </a:rPr>
                    <a:t>　　　</a:t>
                  </a:r>
                  <a:r>
                    <a:rPr lang="ja-JP" altLang="en-US" sz="2400" dirty="0" smtClean="0">
                      <a:solidFill>
                        <a:prstClr val="black"/>
                      </a:solidFill>
                    </a:rPr>
                    <a:t>  </a:t>
                  </a:r>
                  <a:r>
                    <a:rPr lang="en-US" altLang="ja-JP" sz="2400" dirty="0">
                      <a:solidFill>
                        <a:prstClr val="black"/>
                      </a:solidFill>
                    </a:rPr>
                    <a:t> </a:t>
                  </a:r>
                  <a:r>
                    <a:rPr lang="en-US" altLang="ja-JP" sz="2400" dirty="0" smtClean="0">
                      <a:solidFill>
                        <a:prstClr val="black"/>
                      </a:solidFill>
                    </a:rPr>
                    <a:t>  G</a:t>
                  </a:r>
                  <a:endParaRPr lang="ja-JP" altLang="en-US" sz="24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正方形/長方形 45"/>
                <p:cNvSpPr/>
                <p:nvPr/>
              </p:nvSpPr>
              <p:spPr>
                <a:xfrm>
                  <a:off x="4938214" y="4299723"/>
                  <a:ext cx="1161144" cy="4725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240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8" name="テキスト ボックス 47"/>
              <p:cNvSpPr txBox="1"/>
              <p:nvPr/>
            </p:nvSpPr>
            <p:spPr>
              <a:xfrm>
                <a:off x="6352879" y="2733434"/>
                <a:ext cx="6547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+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テキスト ボックス 80"/>
              <p:cNvSpPr txBox="1"/>
              <p:nvPr/>
            </p:nvSpPr>
            <p:spPr>
              <a:xfrm>
                <a:off x="3083307" y="2457677"/>
                <a:ext cx="14861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i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EcoRⅠ</a:t>
                </a:r>
                <a:endParaRPr lang="ja-JP" altLang="en-US" sz="2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" name="グループ化 84"/>
            <p:cNvGrpSpPr/>
            <p:nvPr/>
          </p:nvGrpSpPr>
          <p:grpSpPr>
            <a:xfrm>
              <a:off x="745179" y="4952209"/>
              <a:ext cx="6891892" cy="942668"/>
              <a:chOff x="987569" y="5189775"/>
              <a:chExt cx="6891892" cy="942668"/>
            </a:xfrm>
          </p:grpSpPr>
          <p:sp>
            <p:nvSpPr>
              <p:cNvPr id="71" name="テキスト ボックス 70"/>
              <p:cNvSpPr txBox="1"/>
              <p:nvPr/>
            </p:nvSpPr>
            <p:spPr>
              <a:xfrm>
                <a:off x="987569" y="5301446"/>
                <a:ext cx="1795036" cy="830997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G T T A A C</a:t>
                </a:r>
              </a:p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C </a:t>
                </a:r>
                <a:r>
                  <a:rPr lang="en-US" altLang="ja-JP" sz="100" dirty="0">
                    <a:solidFill>
                      <a:prstClr val="black"/>
                    </a:solidFill>
                  </a:rPr>
                  <a:t>       </a:t>
                </a:r>
                <a:r>
                  <a:rPr lang="en-US" altLang="ja-JP" sz="2400" dirty="0">
                    <a:solidFill>
                      <a:prstClr val="black"/>
                    </a:solidFill>
                  </a:rPr>
                  <a:t>A A T T G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右矢印 71"/>
              <p:cNvSpPr/>
              <p:nvPr/>
            </p:nvSpPr>
            <p:spPr>
              <a:xfrm>
                <a:off x="3008941" y="5473700"/>
                <a:ext cx="1776544" cy="60960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テキスト ボックス 77"/>
              <p:cNvSpPr txBox="1"/>
              <p:nvPr/>
            </p:nvSpPr>
            <p:spPr>
              <a:xfrm>
                <a:off x="5110483" y="5252303"/>
                <a:ext cx="968316" cy="830997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G T T</a:t>
                </a:r>
              </a:p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 C A A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テキスト ボックス 75"/>
              <p:cNvSpPr txBox="1"/>
              <p:nvPr/>
            </p:nvSpPr>
            <p:spPr>
              <a:xfrm>
                <a:off x="6954365" y="5252303"/>
                <a:ext cx="925096" cy="830997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A A C</a:t>
                </a:r>
              </a:p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T T G</a:t>
                </a:r>
              </a:p>
            </p:txBody>
          </p:sp>
          <p:sp>
            <p:nvSpPr>
              <p:cNvPr id="75" name="テキスト ボックス 74"/>
              <p:cNvSpPr txBox="1"/>
              <p:nvPr/>
            </p:nvSpPr>
            <p:spPr>
              <a:xfrm>
                <a:off x="6315677" y="5420608"/>
                <a:ext cx="522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dirty="0">
                    <a:solidFill>
                      <a:prstClr val="black"/>
                    </a:solidFill>
                  </a:rPr>
                  <a:t>+</a:t>
                </a:r>
                <a:endParaRPr lang="ja-JP" alt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テキスト ボックス 81"/>
              <p:cNvSpPr txBox="1"/>
              <p:nvPr/>
            </p:nvSpPr>
            <p:spPr>
              <a:xfrm>
                <a:off x="3314160" y="5189775"/>
                <a:ext cx="12154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400" i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HpaⅠ</a:t>
                </a:r>
                <a:endParaRPr lang="ja-JP" altLang="en-US" sz="2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正方形/長方形 33"/>
          <p:cNvSpPr/>
          <p:nvPr/>
        </p:nvSpPr>
        <p:spPr>
          <a:xfrm>
            <a:off x="6581878" y="2752220"/>
            <a:ext cx="1161144" cy="472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10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30089" y="4751735"/>
            <a:ext cx="47653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b="1" dirty="0" smtClean="0">
                <a:solidFill>
                  <a:prstClr val="black"/>
                </a:solidFill>
              </a:rPr>
              <a:t>Paste DNA </a:t>
            </a:r>
          </a:p>
          <a:p>
            <a:r>
              <a:rPr lang="en-US" altLang="ja-JP" sz="6000" b="1" dirty="0">
                <a:solidFill>
                  <a:srgbClr val="FF0000"/>
                </a:solidFill>
              </a:rPr>
              <a:t>b</a:t>
            </a:r>
            <a:r>
              <a:rPr lang="en-US" altLang="ja-JP" sz="6000" b="1" dirty="0" smtClean="0">
                <a:solidFill>
                  <a:srgbClr val="FF0000"/>
                </a:solidFill>
              </a:rPr>
              <a:t>y DNA Ligase</a:t>
            </a:r>
            <a:endParaRPr lang="ja-JP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  <p:grpSp>
        <p:nvGrpSpPr>
          <p:cNvPr id="8" name="グループ化 7"/>
          <p:cNvGrpSpPr/>
          <p:nvPr/>
        </p:nvGrpSpPr>
        <p:grpSpPr>
          <a:xfrm>
            <a:off x="3932550" y="504874"/>
            <a:ext cx="5010598" cy="4771977"/>
            <a:chOff x="2796450" y="2802046"/>
            <a:chExt cx="3604298" cy="3614206"/>
          </a:xfrm>
        </p:grpSpPr>
        <p:sp>
          <p:nvSpPr>
            <p:cNvPr id="9" name="楕円 64"/>
            <p:cNvSpPr/>
            <p:nvPr/>
          </p:nvSpPr>
          <p:spPr>
            <a:xfrm>
              <a:off x="2986731" y="3009899"/>
              <a:ext cx="3240000" cy="324000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アーチ 9"/>
            <p:cNvSpPr/>
            <p:nvPr/>
          </p:nvSpPr>
          <p:spPr>
            <a:xfrm rot="11690201">
              <a:off x="2800748" y="2816252"/>
              <a:ext cx="3600000" cy="3600000"/>
            </a:xfrm>
            <a:prstGeom prst="blockArc">
              <a:avLst>
                <a:gd name="adj1" fmla="val 14496113"/>
                <a:gd name="adj2" fmla="val 5186272"/>
                <a:gd name="adj3" fmla="val 10864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アーチ 10"/>
            <p:cNvSpPr/>
            <p:nvPr/>
          </p:nvSpPr>
          <p:spPr>
            <a:xfrm rot="12447344">
              <a:off x="2796450" y="2802046"/>
              <a:ext cx="3600000" cy="3600000"/>
            </a:xfrm>
            <a:prstGeom prst="blockArc">
              <a:avLst>
                <a:gd name="adj1" fmla="val 5674581"/>
                <a:gd name="adj2" fmla="val 12446732"/>
                <a:gd name="adj3" fmla="val 1237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548425" y="806824"/>
            <a:ext cx="2692004" cy="519748"/>
            <a:chOff x="344706" y="6225288"/>
            <a:chExt cx="2692004" cy="519748"/>
          </a:xfrm>
        </p:grpSpPr>
        <p:sp>
          <p:nvSpPr>
            <p:cNvPr id="13" name="正方形/長方形 12"/>
            <p:cNvSpPr/>
            <p:nvPr/>
          </p:nvSpPr>
          <p:spPr>
            <a:xfrm>
              <a:off x="344707" y="6225288"/>
              <a:ext cx="2692003" cy="13976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492452" y="636032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784149" y="636032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1074182" y="636762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344706" y="6605272"/>
              <a:ext cx="2692003" cy="13976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1364893" y="635484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1656590" y="632928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1949599" y="6337219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2241142" y="632928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2532685" y="6346636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2820728" y="6354843"/>
              <a:ext cx="68239" cy="33257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37" name="曲折矢印 36"/>
          <p:cNvSpPr/>
          <p:nvPr/>
        </p:nvSpPr>
        <p:spPr>
          <a:xfrm flipV="1">
            <a:off x="1717339" y="1669183"/>
            <a:ext cx="1771687" cy="1837140"/>
          </a:xfrm>
          <a:prstGeom prst="bentArrow">
            <a:avLst>
              <a:gd name="adj1" fmla="val 15550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1" name="アーチ 40"/>
          <p:cNvSpPr/>
          <p:nvPr/>
        </p:nvSpPr>
        <p:spPr>
          <a:xfrm rot="20086270">
            <a:off x="3924875" y="1696345"/>
            <a:ext cx="2311658" cy="2562445"/>
          </a:xfrm>
          <a:prstGeom prst="blockArc">
            <a:avLst>
              <a:gd name="adj1" fmla="val 10800000"/>
              <a:gd name="adj2" fmla="val 13589982"/>
              <a:gd name="adj3" fmla="val 24466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764135" y="2632164"/>
            <a:ext cx="1370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solidFill>
                  <a:prstClr val="black"/>
                </a:solidFill>
              </a:rPr>
              <a:t>p</a:t>
            </a:r>
            <a:r>
              <a:rPr lang="en-US" altLang="ja-JP" sz="2800" dirty="0" smtClean="0">
                <a:solidFill>
                  <a:prstClr val="black"/>
                </a:solidFill>
              </a:rPr>
              <a:t>lasmid</a:t>
            </a:r>
            <a:endParaRPr lang="ja-JP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6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図 1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339" y="5894877"/>
            <a:ext cx="798022" cy="79802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64836" y="307920"/>
            <a:ext cx="81745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5400" dirty="0" smtClean="0">
                <a:solidFill>
                  <a:srgbClr val="FF0000"/>
                </a:solidFill>
              </a:rPr>
              <a:t>       What is DNA Ligase ?</a:t>
            </a:r>
            <a:endParaRPr lang="en-US" altLang="ja-JP" sz="5400" dirty="0">
              <a:solidFill>
                <a:prstClr val="black"/>
              </a:solidFill>
            </a:endParaRPr>
          </a:p>
          <a:p>
            <a:endParaRPr lang="en-US" altLang="ja-JP" dirty="0" smtClean="0">
              <a:solidFill>
                <a:prstClr val="black"/>
              </a:solidFill>
            </a:endParaRPr>
          </a:p>
          <a:p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ja-JP" altLang="en-US" sz="2400" dirty="0" smtClean="0">
                <a:solidFill>
                  <a:prstClr val="black"/>
                </a:solidFill>
              </a:rPr>
              <a:t>                </a:t>
            </a:r>
            <a:r>
              <a:rPr lang="en-US" altLang="ja-JP" sz="2400" dirty="0" smtClean="0">
                <a:solidFill>
                  <a:prstClr val="black"/>
                </a:solidFill>
              </a:rPr>
              <a:t>It joins together DNA fragments</a:t>
            </a:r>
            <a:endParaRPr lang="ja-JP" altLang="en-US" sz="2800" dirty="0">
              <a:solidFill>
                <a:prstClr val="black"/>
              </a:solidFill>
            </a:endParaRPr>
          </a:p>
        </p:txBody>
      </p:sp>
      <p:grpSp>
        <p:nvGrpSpPr>
          <p:cNvPr id="40" name="グループ化 39"/>
          <p:cNvGrpSpPr/>
          <p:nvPr/>
        </p:nvGrpSpPr>
        <p:grpSpPr>
          <a:xfrm>
            <a:off x="2382971" y="2188410"/>
            <a:ext cx="1549039" cy="336710"/>
            <a:chOff x="1328431" y="2539320"/>
            <a:chExt cx="1549039" cy="336710"/>
          </a:xfrm>
        </p:grpSpPr>
        <p:sp>
          <p:nvSpPr>
            <p:cNvPr id="21" name="正方形/長方形 20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9" name="グループ化 38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</p:grpSpPr>
          <p:grpSp>
            <p:nvGrpSpPr>
              <p:cNvPr id="25" name="グループ化 24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</p:grpSpPr>
            <p:sp>
              <p:nvSpPr>
                <p:cNvPr id="23" name="正方形/長方形 22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正方形/長方形 23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7" name="正方形/長方形 26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0" name="グループ化 29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</p:grpSpPr>
            <p:sp>
              <p:nvSpPr>
                <p:cNvPr id="32" name="正方形/長方形 31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正方形/長方形 32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5" name="正方形/長方形 34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正方形/長方形 37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6" name="グループ化 55"/>
          <p:cNvGrpSpPr/>
          <p:nvPr/>
        </p:nvGrpSpPr>
        <p:grpSpPr>
          <a:xfrm>
            <a:off x="5588083" y="2185313"/>
            <a:ext cx="1549039" cy="336710"/>
            <a:chOff x="1328431" y="2539320"/>
            <a:chExt cx="1549039" cy="336710"/>
          </a:xfrm>
          <a:solidFill>
            <a:srgbClr val="FF0000"/>
          </a:solidFill>
        </p:grpSpPr>
        <p:sp>
          <p:nvSpPr>
            <p:cNvPr id="57" name="正方形/長方形 56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58" name="グループ化 57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  <a:grpFill/>
          </p:grpSpPr>
          <p:grpSp>
            <p:nvGrpSpPr>
              <p:cNvPr id="59" name="グループ化 58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66" name="正方形/長方形 65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" name="正方形/長方形 66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0" name="正方形/長方形 59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1" name="グループ化 60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64" name="正方形/長方形 63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" name="正方形/長方形 64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2" name="正方形/長方形 61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正方形/長方形 62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4" name="下矢印 73"/>
          <p:cNvSpPr/>
          <p:nvPr/>
        </p:nvSpPr>
        <p:spPr>
          <a:xfrm>
            <a:off x="4352107" y="3666604"/>
            <a:ext cx="882499" cy="495347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grpSp>
        <p:nvGrpSpPr>
          <p:cNvPr id="93" name="グループ化 92"/>
          <p:cNvGrpSpPr/>
          <p:nvPr/>
        </p:nvGrpSpPr>
        <p:grpSpPr>
          <a:xfrm>
            <a:off x="2383443" y="4285005"/>
            <a:ext cx="1549039" cy="336710"/>
            <a:chOff x="1328431" y="2539320"/>
            <a:chExt cx="1549039" cy="336710"/>
          </a:xfrm>
        </p:grpSpPr>
        <p:sp>
          <p:nvSpPr>
            <p:cNvPr id="106" name="正方形/長方形 105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07" name="グループ化 106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</p:grpSpPr>
          <p:grpSp>
            <p:nvGrpSpPr>
              <p:cNvPr id="108" name="グループ化 107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</p:grpSpPr>
            <p:sp>
              <p:nvSpPr>
                <p:cNvPr id="115" name="正方形/長方形 114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正方形/長方形 115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9" name="正方形/長方形 108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0" name="グループ化 109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</p:grpSpPr>
            <p:sp>
              <p:nvSpPr>
                <p:cNvPr id="113" name="正方形/長方形 112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正方形/長方形 113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11" name="正方形/長方形 110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正方形/長方形 111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0" name="グループ化 79"/>
          <p:cNvGrpSpPr/>
          <p:nvPr/>
        </p:nvGrpSpPr>
        <p:grpSpPr>
          <a:xfrm>
            <a:off x="5642121" y="4294785"/>
            <a:ext cx="1549039" cy="336710"/>
            <a:chOff x="1328431" y="2539320"/>
            <a:chExt cx="1549039" cy="336710"/>
          </a:xfrm>
          <a:solidFill>
            <a:srgbClr val="FF0000"/>
          </a:solidFill>
        </p:grpSpPr>
        <p:sp>
          <p:nvSpPr>
            <p:cNvPr id="82" name="正方形/長方形 81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83" name="グループ化 82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  <a:grpFill/>
          </p:grpSpPr>
          <p:grpSp>
            <p:nvGrpSpPr>
              <p:cNvPr id="84" name="グループ化 83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91" name="正方形/長方形 90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2" name="正方形/長方形 91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5" name="正方形/長方形 84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6" name="グループ化 85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89" name="正方形/長方形 88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0" name="正方形/長方形 89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7" name="正方形/長方形 86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正方形/長方形 87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41" name="グループ化 140"/>
          <p:cNvGrpSpPr/>
          <p:nvPr/>
        </p:nvGrpSpPr>
        <p:grpSpPr>
          <a:xfrm>
            <a:off x="3255917" y="6264028"/>
            <a:ext cx="1549039" cy="336710"/>
            <a:chOff x="1328431" y="2539320"/>
            <a:chExt cx="1549039" cy="336710"/>
          </a:xfrm>
        </p:grpSpPr>
        <p:sp>
          <p:nvSpPr>
            <p:cNvPr id="154" name="正方形/長方形 153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55" name="グループ化 154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</p:grpSpPr>
          <p:grpSp>
            <p:nvGrpSpPr>
              <p:cNvPr id="156" name="グループ化 155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</p:grpSpPr>
            <p:sp>
              <p:nvSpPr>
                <p:cNvPr id="163" name="正方形/長方形 162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4" name="正方形/長方形 163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57" name="正方形/長方形 156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8" name="グループ化 157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</p:grpSpPr>
            <p:sp>
              <p:nvSpPr>
                <p:cNvPr id="161" name="正方形/長方形 160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2" name="正方形/長方形 161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59" name="正方形/長方形 158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正方形/長方形 159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8" name="グループ化 127"/>
          <p:cNvGrpSpPr/>
          <p:nvPr/>
        </p:nvGrpSpPr>
        <p:grpSpPr>
          <a:xfrm>
            <a:off x="4793422" y="6264028"/>
            <a:ext cx="1549039" cy="336710"/>
            <a:chOff x="1328431" y="2539320"/>
            <a:chExt cx="1549039" cy="336710"/>
          </a:xfrm>
          <a:solidFill>
            <a:srgbClr val="FF0000"/>
          </a:solidFill>
        </p:grpSpPr>
        <p:sp>
          <p:nvSpPr>
            <p:cNvPr id="130" name="正方形/長方形 129"/>
            <p:cNvSpPr/>
            <p:nvPr/>
          </p:nvSpPr>
          <p:spPr>
            <a:xfrm>
              <a:off x="1328431" y="2539320"/>
              <a:ext cx="1548000" cy="580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31" name="グループ化 130"/>
            <p:cNvGrpSpPr/>
            <p:nvPr/>
          </p:nvGrpSpPr>
          <p:grpSpPr>
            <a:xfrm>
              <a:off x="1329470" y="2577056"/>
              <a:ext cx="1548000" cy="298974"/>
              <a:chOff x="1329470" y="2577056"/>
              <a:chExt cx="1548000" cy="298974"/>
            </a:xfrm>
            <a:grpFill/>
          </p:grpSpPr>
          <p:grpSp>
            <p:nvGrpSpPr>
              <p:cNvPr id="132" name="グループ化 131"/>
              <p:cNvGrpSpPr/>
              <p:nvPr/>
            </p:nvGrpSpPr>
            <p:grpSpPr>
              <a:xfrm>
                <a:off x="1425128" y="2577056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139" name="正方形/長方形 138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0" name="正方形/長方形 139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3" name="正方形/長方形 132"/>
              <p:cNvSpPr/>
              <p:nvPr/>
            </p:nvSpPr>
            <p:spPr>
              <a:xfrm>
                <a:off x="1890284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4" name="グループ化 133"/>
              <p:cNvGrpSpPr/>
              <p:nvPr/>
            </p:nvGrpSpPr>
            <p:grpSpPr>
              <a:xfrm>
                <a:off x="2119428" y="2583588"/>
                <a:ext cx="278297" cy="282258"/>
                <a:chOff x="1425128" y="2577056"/>
                <a:chExt cx="278297" cy="282258"/>
              </a:xfrm>
              <a:grpFill/>
            </p:grpSpPr>
            <p:sp>
              <p:nvSpPr>
                <p:cNvPr id="137" name="正方形/長方形 136"/>
                <p:cNvSpPr/>
                <p:nvPr/>
              </p:nvSpPr>
              <p:spPr>
                <a:xfrm>
                  <a:off x="1425128" y="2577056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8" name="正方形/長方形 137"/>
                <p:cNvSpPr/>
                <p:nvPr/>
              </p:nvSpPr>
              <p:spPr>
                <a:xfrm>
                  <a:off x="1657706" y="2579959"/>
                  <a:ext cx="45719" cy="27935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35" name="正方形/長方形 134"/>
              <p:cNvSpPr/>
              <p:nvPr/>
            </p:nvSpPr>
            <p:spPr>
              <a:xfrm>
                <a:off x="2581150" y="2593749"/>
                <a:ext cx="45719" cy="2793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正方形/長方形 135"/>
              <p:cNvSpPr/>
              <p:nvPr/>
            </p:nvSpPr>
            <p:spPr>
              <a:xfrm>
                <a:off x="1329470" y="2817973"/>
                <a:ext cx="1548000" cy="580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66" name="下矢印 165"/>
          <p:cNvSpPr/>
          <p:nvPr/>
        </p:nvSpPr>
        <p:spPr>
          <a:xfrm>
            <a:off x="4352107" y="5671491"/>
            <a:ext cx="882499" cy="495347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447046" y="2215486"/>
            <a:ext cx="922370" cy="3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DNA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25" name="テキスト ボックス 124"/>
          <p:cNvSpPr txBox="1"/>
          <p:nvPr/>
        </p:nvSpPr>
        <p:spPr>
          <a:xfrm>
            <a:off x="7376423" y="2215486"/>
            <a:ext cx="922370" cy="3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DNA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26" name="テキスト ボックス 125"/>
          <p:cNvSpPr txBox="1"/>
          <p:nvPr/>
        </p:nvSpPr>
        <p:spPr>
          <a:xfrm>
            <a:off x="3963727" y="2303894"/>
            <a:ext cx="515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3’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27" name="テキスト ボックス 126"/>
          <p:cNvSpPr txBox="1"/>
          <p:nvPr/>
        </p:nvSpPr>
        <p:spPr>
          <a:xfrm>
            <a:off x="5249444" y="2289129"/>
            <a:ext cx="785354" cy="3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5’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29" name="テキスト ボックス 128"/>
          <p:cNvSpPr txBox="1"/>
          <p:nvPr/>
        </p:nvSpPr>
        <p:spPr>
          <a:xfrm>
            <a:off x="3963728" y="2050531"/>
            <a:ext cx="389666" cy="3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5’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142" name="テキスト ボックス 141"/>
          <p:cNvSpPr txBox="1"/>
          <p:nvPr/>
        </p:nvSpPr>
        <p:spPr>
          <a:xfrm>
            <a:off x="5255198" y="2049840"/>
            <a:ext cx="785354" cy="376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prstClr val="black"/>
                </a:solidFill>
              </a:rPr>
              <a:t>3’</a:t>
            </a:r>
            <a:endParaRPr lang="ja-JP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50" name="オブジェクト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331101"/>
              </p:ext>
            </p:extLst>
          </p:nvPr>
        </p:nvGraphicFramePr>
        <p:xfrm>
          <a:off x="3880138" y="4351513"/>
          <a:ext cx="1819879" cy="1231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CS ChemDraw Drawing" r:id="rId4" imgW="1351420" imgH="914023" progId="ChemDraw.Document.6.0">
                  <p:embed/>
                </p:oleObj>
              </mc:Choice>
              <mc:Fallback>
                <p:oleObj name="CS ChemDraw Drawing" r:id="rId4" imgW="1351420" imgH="91402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0138" y="4351513"/>
                        <a:ext cx="1819879" cy="1231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オブジェクト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084961"/>
              </p:ext>
            </p:extLst>
          </p:nvPr>
        </p:nvGraphicFramePr>
        <p:xfrm>
          <a:off x="3879138" y="2455016"/>
          <a:ext cx="1082617" cy="125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CS ChemDraw Drawing" r:id="rId6" imgW="858963" imgH="992077" progId="ChemDraw.Document.6.0">
                  <p:embed/>
                </p:oleObj>
              </mc:Choice>
              <mc:Fallback>
                <p:oleObj name="CS ChemDraw Drawing" r:id="rId6" imgW="858963" imgH="992077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9138" y="2455016"/>
                        <a:ext cx="1082617" cy="125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オブジェクト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359042"/>
              </p:ext>
            </p:extLst>
          </p:nvPr>
        </p:nvGraphicFramePr>
        <p:xfrm>
          <a:off x="5009859" y="2455016"/>
          <a:ext cx="634230" cy="475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CS ChemDraw Drawing" r:id="rId8" imgW="487162" imgH="365383" progId="ChemDraw.Document.6.0">
                  <p:embed/>
                </p:oleObj>
              </mc:Choice>
              <mc:Fallback>
                <p:oleObj name="CS ChemDraw Drawing" r:id="rId8" imgW="487162" imgH="365383" progId="ChemDraw.Document.6.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09859" y="2455016"/>
                        <a:ext cx="634230" cy="475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927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1331</TotalTime>
  <Words>230</Words>
  <Application>Microsoft Office PowerPoint</Application>
  <PresentationFormat>画面に合わせる (4:3)</PresentationFormat>
  <Paragraphs>58</Paragraphs>
  <Slides>8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Office テーマ</vt:lpstr>
      <vt:lpstr>CS ChemDraw Drawing</vt:lpstr>
      <vt:lpstr>Genetic-recombination Supplement</vt:lpstr>
      <vt:lpstr>PowerPoint プレゼンテーション</vt:lpstr>
      <vt:lpstr>PowerPoint プレゼンテーション</vt:lpstr>
      <vt:lpstr>  　　　 A carrier（vector） needed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中原健悟</dc:creator>
  <cp:lastModifiedBy>河野真子</cp:lastModifiedBy>
  <cp:revision>44</cp:revision>
  <dcterms:created xsi:type="dcterms:W3CDTF">2016-09-30T04:12:45Z</dcterms:created>
  <dcterms:modified xsi:type="dcterms:W3CDTF">2016-10-13T16:29:20Z</dcterms:modified>
</cp:coreProperties>
</file>